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y="6858000" cx="12192000"/>
  <p:notesSz cx="6858000" cy="9144000"/>
  <p:embeddedFontLst>
    <p:embeddedFont>
      <p:font typeface="Bebas Neue"/>
      <p:regular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BebasNeue-regular.fntdata"/><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chievement.org/achiever/james-earl-jones/#gallery"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3d117035b8_0_9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400">
              <a:latin typeface="Avenir"/>
              <a:ea typeface="Avenir"/>
              <a:cs typeface="Avenir"/>
              <a:sym typeface="Avenir"/>
            </a:endParaRPr>
          </a:p>
          <a:p>
            <a:pPr indent="0" lvl="0" marL="0" rtl="0" algn="l">
              <a:spcBef>
                <a:spcPts val="0"/>
              </a:spcBef>
              <a:spcAft>
                <a:spcPts val="0"/>
              </a:spcAft>
              <a:buNone/>
            </a:pPr>
            <a:r>
              <a:rPr lang="en-US" sz="1400">
                <a:latin typeface="Avenir"/>
                <a:ea typeface="Avenir"/>
                <a:cs typeface="Avenir"/>
                <a:sym typeface="Avenir"/>
              </a:rPr>
              <a:t>Ask students what they know about the Great Migration? (write or display on the board) </a:t>
            </a:r>
            <a:endParaRPr sz="1400">
              <a:latin typeface="Avenir"/>
              <a:ea typeface="Avenir"/>
              <a:cs typeface="Avenir"/>
              <a:sym typeface="Avenir"/>
            </a:endParaRPr>
          </a:p>
        </p:txBody>
      </p:sp>
      <p:sp>
        <p:nvSpPr>
          <p:cNvPr id="165" name="Google Shape;165;g33d117035b8_0_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3d117035b8_0_1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venir"/>
                <a:ea typeface="Avenir"/>
                <a:cs typeface="Avenir"/>
                <a:sym typeface="Avenir"/>
              </a:rPr>
              <a:t>Introduce students to the essential question of the lesson: What motivates people to migrate? How do these images relate to this question?</a:t>
            </a:r>
            <a:endParaRPr sz="1400">
              <a:latin typeface="Avenir"/>
              <a:ea typeface="Avenir"/>
              <a:cs typeface="Avenir"/>
              <a:sym typeface="Avenir"/>
            </a:endParaRPr>
          </a:p>
          <a:p>
            <a:pPr indent="0" lvl="0" marL="0" rtl="0" algn="l">
              <a:spcBef>
                <a:spcPts val="0"/>
              </a:spcBef>
              <a:spcAft>
                <a:spcPts val="0"/>
              </a:spcAft>
              <a:buNone/>
            </a:pPr>
            <a:r>
              <a:t/>
            </a:r>
            <a:endParaRPr sz="1400">
              <a:latin typeface="Avenir"/>
              <a:ea typeface="Avenir"/>
              <a:cs typeface="Avenir"/>
              <a:sym typeface="Avenir"/>
            </a:endParaRPr>
          </a:p>
          <a:p>
            <a:pPr indent="0" lvl="0" marL="0" rtl="0" algn="l">
              <a:spcBef>
                <a:spcPts val="0"/>
              </a:spcBef>
              <a:spcAft>
                <a:spcPts val="0"/>
              </a:spcAft>
              <a:buNone/>
            </a:pPr>
            <a:r>
              <a:t/>
            </a:r>
            <a:endParaRPr sz="1400">
              <a:latin typeface="Avenir"/>
              <a:ea typeface="Avenir"/>
              <a:cs typeface="Avenir"/>
              <a:sym typeface="Avenir"/>
            </a:endParaRPr>
          </a:p>
        </p:txBody>
      </p:sp>
      <p:sp>
        <p:nvSpPr>
          <p:cNvPr id="174" name="Google Shape;174;g33d117035b8_0_1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3d117035b8_0_1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07000"/>
              </a:lnSpc>
              <a:spcBef>
                <a:spcPts val="1200"/>
              </a:spcBef>
              <a:spcAft>
                <a:spcPts val="0"/>
              </a:spcAft>
              <a:buClr>
                <a:schemeClr val="dk1"/>
              </a:buClr>
              <a:buSzPts val="1100"/>
              <a:buFont typeface="Arial"/>
              <a:buNone/>
            </a:pPr>
            <a:r>
              <a:rPr lang="en-US" sz="1400">
                <a:latin typeface="Avenir"/>
                <a:ea typeface="Avenir"/>
                <a:cs typeface="Avenir"/>
                <a:sym typeface="Avenir"/>
              </a:rPr>
              <a:t>Provide students with a copy of </a:t>
            </a:r>
            <a:r>
              <a:rPr lang="en-US" sz="1400" u="sng">
                <a:latin typeface="Avenir"/>
                <a:ea typeface="Avenir"/>
                <a:cs typeface="Avenir"/>
                <a:sym typeface="Avenir"/>
              </a:rPr>
              <a:t>Worksheet 2: Cause and Effect Graphic Organizer</a:t>
            </a:r>
            <a:r>
              <a:rPr lang="en-US" sz="1400">
                <a:latin typeface="Avenir"/>
                <a:ea typeface="Avenir"/>
                <a:cs typeface="Avenir"/>
                <a:sym typeface="Avenir"/>
              </a:rPr>
              <a:t> and instruct students to use it to take notes while watching “High School US History: The Great Migration” and during the discussion after the video. </a:t>
            </a:r>
            <a:endParaRPr sz="1400">
              <a:latin typeface="Avenir"/>
              <a:ea typeface="Avenir"/>
              <a:cs typeface="Avenir"/>
              <a:sym typeface="Avenir"/>
            </a:endParaRPr>
          </a:p>
          <a:p>
            <a:pPr indent="0" lvl="0" marL="0" rtl="0" algn="l">
              <a:spcBef>
                <a:spcPts val="1200"/>
              </a:spcBef>
              <a:spcAft>
                <a:spcPts val="0"/>
              </a:spcAft>
              <a:buNone/>
            </a:pPr>
            <a:r>
              <a:t/>
            </a:r>
            <a:endParaRPr sz="1400">
              <a:latin typeface="Avenir"/>
              <a:ea typeface="Avenir"/>
              <a:cs typeface="Avenir"/>
              <a:sym typeface="Avenir"/>
            </a:endParaRPr>
          </a:p>
        </p:txBody>
      </p:sp>
      <p:sp>
        <p:nvSpPr>
          <p:cNvPr id="183" name="Google Shape;183;g33d117035b8_0_1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3d117035b8_0_1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g33d117035b8_0_1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3d117035b8_0_1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venir"/>
                <a:ea typeface="Avenir"/>
                <a:cs typeface="Avenir"/>
                <a:sym typeface="Avenir"/>
              </a:rPr>
              <a:t>1.What were some of the push factors that motivated African Americans to leave the rural South during the Great Migration? How did racial discrimination, economic challenges, and Jim Crow laws contribute to these push factors?</a:t>
            </a:r>
            <a:endParaRPr sz="1400">
              <a:latin typeface="Avenir"/>
              <a:ea typeface="Avenir"/>
              <a:cs typeface="Avenir"/>
              <a:sym typeface="Avenir"/>
            </a:endParaRPr>
          </a:p>
          <a:p>
            <a:pPr indent="0" lvl="0" marL="0" rtl="0" algn="l">
              <a:spcBef>
                <a:spcPts val="0"/>
              </a:spcBef>
              <a:spcAft>
                <a:spcPts val="0"/>
              </a:spcAft>
              <a:buNone/>
            </a:pPr>
            <a:r>
              <a:t/>
            </a:r>
            <a:endParaRPr sz="1400">
              <a:latin typeface="Avenir"/>
              <a:ea typeface="Avenir"/>
              <a:cs typeface="Avenir"/>
              <a:sym typeface="Avenir"/>
            </a:endParaRPr>
          </a:p>
          <a:p>
            <a:pPr indent="0" lvl="0" marL="0" rtl="0" algn="l">
              <a:spcBef>
                <a:spcPts val="0"/>
              </a:spcBef>
              <a:spcAft>
                <a:spcPts val="0"/>
              </a:spcAft>
              <a:buNone/>
            </a:pPr>
            <a:r>
              <a:t/>
            </a:r>
            <a:endParaRPr sz="1400">
              <a:latin typeface="Avenir"/>
              <a:ea typeface="Avenir"/>
              <a:cs typeface="Avenir"/>
              <a:sym typeface="Avenir"/>
            </a:endParaRPr>
          </a:p>
        </p:txBody>
      </p:sp>
      <p:sp>
        <p:nvSpPr>
          <p:cNvPr id="199" name="Google Shape;199;g33d117035b8_0_1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3d117035b8_0_1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venir"/>
                <a:ea typeface="Avenir"/>
                <a:cs typeface="Avenir"/>
                <a:sym typeface="Avenir"/>
              </a:rPr>
              <a:t>2.What were the pull factors that attracted African Americans to the northern cities during the Great Migration? How did the promise of better job opportunities, improved living conditions, and reduced racial segregation influence their decisions?</a:t>
            </a:r>
            <a:endParaRPr sz="1400">
              <a:latin typeface="Avenir"/>
              <a:ea typeface="Avenir"/>
              <a:cs typeface="Avenir"/>
              <a:sym typeface="Avenir"/>
            </a:endParaRPr>
          </a:p>
          <a:p>
            <a:pPr indent="0" lvl="0" marL="0" rtl="0" algn="l">
              <a:spcBef>
                <a:spcPts val="0"/>
              </a:spcBef>
              <a:spcAft>
                <a:spcPts val="0"/>
              </a:spcAft>
              <a:buNone/>
            </a:pPr>
            <a:r>
              <a:t/>
            </a:r>
            <a:endParaRPr sz="1400">
              <a:latin typeface="Avenir"/>
              <a:ea typeface="Avenir"/>
              <a:cs typeface="Avenir"/>
              <a:sym typeface="Avenir"/>
            </a:endParaRPr>
          </a:p>
          <a:p>
            <a:pPr indent="0" lvl="0" marL="0" rtl="0" algn="l">
              <a:spcBef>
                <a:spcPts val="0"/>
              </a:spcBef>
              <a:spcAft>
                <a:spcPts val="0"/>
              </a:spcAft>
              <a:buNone/>
            </a:pPr>
            <a:r>
              <a:t/>
            </a:r>
            <a:endParaRPr sz="1400">
              <a:latin typeface="Avenir"/>
              <a:ea typeface="Avenir"/>
              <a:cs typeface="Avenir"/>
              <a:sym typeface="Avenir"/>
            </a:endParaRPr>
          </a:p>
        </p:txBody>
      </p:sp>
      <p:sp>
        <p:nvSpPr>
          <p:cNvPr id="208" name="Google Shape;208;g33d117035b8_0_1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3d16a489bf_0_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07000"/>
              </a:lnSpc>
              <a:spcBef>
                <a:spcPts val="1200"/>
              </a:spcBef>
              <a:spcAft>
                <a:spcPts val="0"/>
              </a:spcAft>
              <a:buNone/>
            </a:pPr>
            <a:r>
              <a:rPr lang="en-US" sz="1400">
                <a:latin typeface="Avenir"/>
                <a:ea typeface="Avenir"/>
                <a:cs typeface="Avenir"/>
                <a:sym typeface="Avenir"/>
              </a:rPr>
              <a:t>If a physical Gallery Walk is not possible, please use the following digital version. </a:t>
            </a:r>
            <a:endParaRPr sz="1400">
              <a:latin typeface="Avenir"/>
              <a:ea typeface="Avenir"/>
              <a:cs typeface="Avenir"/>
              <a:sym typeface="Avenir"/>
            </a:endParaRPr>
          </a:p>
          <a:p>
            <a:pPr indent="0" lvl="0" marL="0" rtl="0" algn="l">
              <a:lnSpc>
                <a:spcPct val="107000"/>
              </a:lnSpc>
              <a:spcBef>
                <a:spcPts val="1200"/>
              </a:spcBef>
              <a:spcAft>
                <a:spcPts val="1200"/>
              </a:spcAft>
              <a:buNone/>
            </a:pPr>
            <a:r>
              <a:rPr lang="en-US" sz="1400">
                <a:latin typeface="Avenir"/>
                <a:ea typeface="Avenir"/>
                <a:cs typeface="Avenir"/>
                <a:sym typeface="Avenir"/>
              </a:rPr>
              <a:t>. </a:t>
            </a:r>
            <a:endParaRPr sz="1400">
              <a:latin typeface="Avenir"/>
              <a:ea typeface="Avenir"/>
              <a:cs typeface="Avenir"/>
              <a:sym typeface="Avenir"/>
            </a:endParaRPr>
          </a:p>
        </p:txBody>
      </p:sp>
      <p:sp>
        <p:nvSpPr>
          <p:cNvPr id="217" name="Google Shape;217;g33d16a489bf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3d117035b8_0_17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07000"/>
              </a:lnSpc>
              <a:spcBef>
                <a:spcPts val="1200"/>
              </a:spcBef>
              <a:spcAft>
                <a:spcPts val="0"/>
              </a:spcAft>
              <a:buNone/>
            </a:pPr>
            <a:r>
              <a:t/>
            </a:r>
            <a:endParaRPr sz="1400">
              <a:latin typeface="Avenir"/>
              <a:ea typeface="Avenir"/>
              <a:cs typeface="Avenir"/>
              <a:sym typeface="Avenir"/>
            </a:endParaRPr>
          </a:p>
          <a:p>
            <a:pPr indent="0" lvl="0" marL="0" rtl="0" algn="l">
              <a:lnSpc>
                <a:spcPct val="107000"/>
              </a:lnSpc>
              <a:spcBef>
                <a:spcPts val="1200"/>
              </a:spcBef>
              <a:spcAft>
                <a:spcPts val="1200"/>
              </a:spcAft>
              <a:buNone/>
            </a:pPr>
            <a:r>
              <a:rPr lang="en-US" sz="1400">
                <a:latin typeface="Avenir"/>
                <a:ea typeface="Avenir"/>
                <a:cs typeface="Avenir"/>
                <a:sym typeface="Avenir"/>
              </a:rPr>
              <a:t>. </a:t>
            </a:r>
            <a:endParaRPr sz="1400">
              <a:latin typeface="Avenir"/>
              <a:ea typeface="Avenir"/>
              <a:cs typeface="Avenir"/>
              <a:sym typeface="Avenir"/>
            </a:endParaRPr>
          </a:p>
        </p:txBody>
      </p:sp>
      <p:sp>
        <p:nvSpPr>
          <p:cNvPr id="221" name="Google Shape;221;g33d117035b8_0_1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3d117035b8_0_1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g33d117035b8_0_1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3d117035b8_0_10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What is this item?</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Why do you think this item was created?</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What group, event, or issue is represented in this item?</a:t>
            </a:r>
            <a:endParaRPr sz="1100">
              <a:latin typeface="Arial"/>
              <a:ea typeface="Arial"/>
              <a:cs typeface="Arial"/>
              <a:sym typeface="Arial"/>
            </a:endParaRPr>
          </a:p>
          <a:p>
            <a:pPr indent="0" lvl="0" marL="0" rtl="0" algn="l">
              <a:spcBef>
                <a:spcPts val="1200"/>
              </a:spcBef>
              <a:spcAft>
                <a:spcPts val="0"/>
              </a:spcAft>
              <a:buNone/>
            </a:pPr>
            <a:r>
              <a:t/>
            </a:r>
            <a:endParaRPr>
              <a:latin typeface="Avenir"/>
              <a:ea typeface="Avenir"/>
              <a:cs typeface="Avenir"/>
              <a:sym typeface="Avenir"/>
            </a:endParaRPr>
          </a:p>
        </p:txBody>
      </p:sp>
      <p:sp>
        <p:nvSpPr>
          <p:cNvPr id="238" name="Google Shape;238;g33d117035b8_0_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3d16a489bf_0_17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400">
                <a:solidFill>
                  <a:srgbClr val="141D28"/>
                </a:solidFill>
                <a:latin typeface="Avenir"/>
                <a:ea typeface="Avenir"/>
                <a:cs typeface="Avenir"/>
                <a:sym typeface="Avenir"/>
              </a:rPr>
              <a:t>DIRECTIONS</a:t>
            </a:r>
            <a:endParaRPr sz="1400">
              <a:solidFill>
                <a:srgbClr val="141D28"/>
              </a:solidFill>
              <a:latin typeface="Avenir"/>
              <a:ea typeface="Avenir"/>
              <a:cs typeface="Avenir"/>
              <a:sym typeface="Avenir"/>
            </a:endParaRPr>
          </a:p>
          <a:p>
            <a:pPr indent="-317500" lvl="0" marL="457200" rtl="0" algn="l">
              <a:lnSpc>
                <a:spcPct val="115000"/>
              </a:lnSpc>
              <a:spcBef>
                <a:spcPts val="1000"/>
              </a:spcBef>
              <a:spcAft>
                <a:spcPts val="0"/>
              </a:spcAft>
              <a:buClr>
                <a:srgbClr val="141D28"/>
              </a:buClr>
              <a:buSzPts val="1400"/>
              <a:buFont typeface="Avenir"/>
              <a:buChar char="-"/>
            </a:pPr>
            <a:r>
              <a:rPr lang="en-US" sz="1400">
                <a:solidFill>
                  <a:srgbClr val="141D28"/>
                </a:solidFill>
                <a:latin typeface="Avenir"/>
                <a:ea typeface="Avenir"/>
                <a:cs typeface="Avenir"/>
                <a:sym typeface="Avenir"/>
              </a:rPr>
              <a:t>Look at the image on the slide. — Each slide is ¼ of a full image. </a:t>
            </a:r>
            <a:endParaRPr sz="1400">
              <a:solidFill>
                <a:srgbClr val="141D28"/>
              </a:solidFill>
              <a:latin typeface="Avenir"/>
              <a:ea typeface="Avenir"/>
              <a:cs typeface="Avenir"/>
              <a:sym typeface="Avenir"/>
            </a:endParaRPr>
          </a:p>
          <a:p>
            <a:pPr indent="-317500" lvl="0" marL="457200" rtl="0" algn="l">
              <a:lnSpc>
                <a:spcPct val="115000"/>
              </a:lnSpc>
              <a:spcBef>
                <a:spcPts val="1000"/>
              </a:spcBef>
              <a:spcAft>
                <a:spcPts val="0"/>
              </a:spcAft>
              <a:buClr>
                <a:srgbClr val="141D28"/>
              </a:buClr>
              <a:buSzPts val="1400"/>
              <a:buFont typeface="Avenir"/>
              <a:buChar char="-"/>
            </a:pPr>
            <a:r>
              <a:rPr lang="en-US" sz="1400">
                <a:solidFill>
                  <a:srgbClr val="141D28"/>
                </a:solidFill>
                <a:latin typeface="Avenir"/>
                <a:ea typeface="Avenir"/>
                <a:cs typeface="Avenir"/>
                <a:sym typeface="Avenir"/>
              </a:rPr>
              <a:t>Use your graphic organizer to analyze the image to discover more about it.</a:t>
            </a:r>
            <a:endParaRPr sz="1400">
              <a:solidFill>
                <a:srgbClr val="141D28"/>
              </a:solidFill>
              <a:latin typeface="Avenir"/>
              <a:ea typeface="Avenir"/>
              <a:cs typeface="Avenir"/>
              <a:sym typeface="Avenir"/>
            </a:endParaRPr>
          </a:p>
          <a:p>
            <a:pPr indent="-317500" lvl="1" marL="914400" rtl="0" algn="l">
              <a:lnSpc>
                <a:spcPct val="115000"/>
              </a:lnSpc>
              <a:spcBef>
                <a:spcPts val="1000"/>
              </a:spcBef>
              <a:spcAft>
                <a:spcPts val="0"/>
              </a:spcAft>
              <a:buClr>
                <a:srgbClr val="141D28"/>
              </a:buClr>
              <a:buSzPts val="1400"/>
              <a:buFont typeface="Avenir"/>
              <a:buChar char="-"/>
            </a:pPr>
            <a:r>
              <a:rPr b="1" lang="en-US" sz="1400">
                <a:solidFill>
                  <a:srgbClr val="141D28"/>
                </a:solidFill>
                <a:latin typeface="Avenir"/>
                <a:ea typeface="Avenir"/>
                <a:cs typeface="Avenir"/>
                <a:sym typeface="Avenir"/>
              </a:rPr>
              <a:t>SEE:</a:t>
            </a:r>
            <a:r>
              <a:rPr lang="en-US" sz="1400">
                <a:solidFill>
                  <a:srgbClr val="141D28"/>
                </a:solidFill>
                <a:latin typeface="Avenir"/>
                <a:ea typeface="Avenir"/>
                <a:cs typeface="Avenir"/>
                <a:sym typeface="Avenir"/>
              </a:rPr>
              <a:t> What do you see or observe?</a:t>
            </a:r>
            <a:endParaRPr sz="1400">
              <a:solidFill>
                <a:srgbClr val="141D28"/>
              </a:solidFill>
              <a:latin typeface="Avenir"/>
              <a:ea typeface="Avenir"/>
              <a:cs typeface="Avenir"/>
              <a:sym typeface="Avenir"/>
            </a:endParaRPr>
          </a:p>
          <a:p>
            <a:pPr indent="-317500" lvl="1" marL="914400" rtl="0" algn="l">
              <a:lnSpc>
                <a:spcPct val="115000"/>
              </a:lnSpc>
              <a:spcBef>
                <a:spcPts val="1000"/>
              </a:spcBef>
              <a:spcAft>
                <a:spcPts val="0"/>
              </a:spcAft>
              <a:buClr>
                <a:srgbClr val="141D28"/>
              </a:buClr>
              <a:buSzPts val="1400"/>
              <a:buFont typeface="Avenir"/>
              <a:buChar char="-"/>
            </a:pPr>
            <a:r>
              <a:rPr b="1" lang="en-US" sz="1400">
                <a:solidFill>
                  <a:srgbClr val="141D28"/>
                </a:solidFill>
                <a:latin typeface="Avenir"/>
                <a:ea typeface="Avenir"/>
                <a:cs typeface="Avenir"/>
                <a:sym typeface="Avenir"/>
              </a:rPr>
              <a:t>THINK:</a:t>
            </a:r>
            <a:r>
              <a:rPr lang="en-US" sz="1400">
                <a:solidFill>
                  <a:srgbClr val="141D28"/>
                </a:solidFill>
                <a:latin typeface="Avenir"/>
                <a:ea typeface="Avenir"/>
                <a:cs typeface="Avenir"/>
                <a:sym typeface="Avenir"/>
              </a:rPr>
              <a:t> What inferences can you make?</a:t>
            </a:r>
            <a:endParaRPr sz="1400">
              <a:solidFill>
                <a:srgbClr val="141D28"/>
              </a:solidFill>
              <a:latin typeface="Avenir"/>
              <a:ea typeface="Avenir"/>
              <a:cs typeface="Avenir"/>
              <a:sym typeface="Avenir"/>
            </a:endParaRPr>
          </a:p>
          <a:p>
            <a:pPr indent="-317500" lvl="1" marL="914400" rtl="0" algn="l">
              <a:lnSpc>
                <a:spcPct val="115000"/>
              </a:lnSpc>
              <a:spcBef>
                <a:spcPts val="1000"/>
              </a:spcBef>
              <a:spcAft>
                <a:spcPts val="1000"/>
              </a:spcAft>
              <a:buClr>
                <a:srgbClr val="141D28"/>
              </a:buClr>
              <a:buSzPts val="1400"/>
              <a:buFont typeface="Avenir"/>
              <a:buChar char="-"/>
            </a:pPr>
            <a:r>
              <a:rPr b="1" lang="en-US" sz="1400">
                <a:solidFill>
                  <a:srgbClr val="141D28"/>
                </a:solidFill>
                <a:latin typeface="Avenir"/>
                <a:ea typeface="Avenir"/>
                <a:cs typeface="Avenir"/>
                <a:sym typeface="Avenir"/>
              </a:rPr>
              <a:t>WONDER:</a:t>
            </a:r>
            <a:r>
              <a:rPr lang="en-US" sz="1400">
                <a:solidFill>
                  <a:srgbClr val="141D28"/>
                </a:solidFill>
                <a:latin typeface="Avenir"/>
                <a:ea typeface="Avenir"/>
                <a:cs typeface="Avenir"/>
                <a:sym typeface="Avenir"/>
              </a:rPr>
              <a:t> What questions do you have?</a:t>
            </a:r>
            <a:endParaRPr sz="1400">
              <a:latin typeface="Avenir"/>
              <a:ea typeface="Avenir"/>
              <a:cs typeface="Avenir"/>
              <a:sym typeface="Avenir"/>
            </a:endParaRPr>
          </a:p>
        </p:txBody>
      </p:sp>
      <p:sp>
        <p:nvSpPr>
          <p:cNvPr id="96" name="Google Shape;96;g33d16a489bf_0_1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3d16a489bf_0_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venir"/>
                <a:ea typeface="Avenir"/>
                <a:cs typeface="Avenir"/>
                <a:sym typeface="Avenir"/>
              </a:rPr>
              <a:t>Letter to the editor of the Chicago Defender from a man hoping to find work in Chicago. </a:t>
            </a:r>
            <a:endParaRPr>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What is this item?</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What event or issue does this item represent?</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Describe this item in four words. Now, explain what you want people to infer about this image from those four words. </a:t>
            </a:r>
            <a:endParaRPr sz="1100">
              <a:latin typeface="Arial"/>
              <a:ea typeface="Arial"/>
              <a:cs typeface="Arial"/>
              <a:sym typeface="Arial"/>
            </a:endParaRPr>
          </a:p>
          <a:p>
            <a:pPr indent="0" lvl="0" marL="0" rtl="0" algn="l">
              <a:spcBef>
                <a:spcPts val="1200"/>
              </a:spcBef>
              <a:spcAft>
                <a:spcPts val="0"/>
              </a:spcAft>
              <a:buNone/>
            </a:pPr>
            <a:r>
              <a:t/>
            </a:r>
            <a:endParaRPr>
              <a:latin typeface="Avenir"/>
              <a:ea typeface="Avenir"/>
              <a:cs typeface="Avenir"/>
              <a:sym typeface="Avenir"/>
            </a:endParaRPr>
          </a:p>
        </p:txBody>
      </p:sp>
      <p:sp>
        <p:nvSpPr>
          <p:cNvPr id="246" name="Google Shape;246;g33d16a489bf_0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6a260e5851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venir"/>
                <a:ea typeface="Avenir"/>
                <a:cs typeface="Avenir"/>
                <a:sym typeface="Avenir"/>
              </a:rPr>
              <a:t>African Americans seeking a new life outside of the South could more and more easily travel to anywhere in the United States via car, train, or, as shown on this map, bus. Greyhound bus routes map, 1935. </a:t>
            </a:r>
            <a:endParaRPr>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What is this item?</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How is this item related to the theme of migration?</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What group, event, or issue is represented in this item?</a:t>
            </a:r>
            <a:endParaRPr sz="1100">
              <a:latin typeface="Arial"/>
              <a:ea typeface="Arial"/>
              <a:cs typeface="Arial"/>
              <a:sym typeface="Arial"/>
            </a:endParaRPr>
          </a:p>
          <a:p>
            <a:pPr indent="0" lvl="0" marL="0" rtl="0" algn="l">
              <a:spcBef>
                <a:spcPts val="1200"/>
              </a:spcBef>
              <a:spcAft>
                <a:spcPts val="0"/>
              </a:spcAft>
              <a:buNone/>
            </a:pPr>
            <a:r>
              <a:t/>
            </a:r>
            <a:endParaRPr>
              <a:latin typeface="Avenir"/>
              <a:ea typeface="Avenir"/>
              <a:cs typeface="Avenir"/>
              <a:sym typeface="Avenir"/>
            </a:endParaRPr>
          </a:p>
        </p:txBody>
      </p:sp>
      <p:sp>
        <p:nvSpPr>
          <p:cNvPr id="254" name="Google Shape;254;g36a260e5851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3d16a489bf_0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venir"/>
                <a:ea typeface="Avenir"/>
                <a:cs typeface="Avenir"/>
                <a:sym typeface="Avenir"/>
              </a:rPr>
              <a:t>Image of a family upon their arrival to Chicago seeking a better life, 1922. </a:t>
            </a:r>
            <a:endParaRPr>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What do you see in this image?</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 ·</a:t>
            </a:r>
            <a:r>
              <a:rPr lang="en-US" sz="700">
                <a:latin typeface="Times New Roman"/>
                <a:ea typeface="Times New Roman"/>
                <a:cs typeface="Times New Roman"/>
                <a:sym typeface="Times New Roman"/>
              </a:rPr>
              <a:t>   	</a:t>
            </a:r>
            <a:r>
              <a:rPr lang="en-US" sz="1100">
                <a:latin typeface="Arial"/>
                <a:ea typeface="Arial"/>
                <a:cs typeface="Arial"/>
                <a:sym typeface="Arial"/>
              </a:rPr>
              <a:t>What are the people in this image doing?</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Where do you think the image was taken? </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What questions do you have about this image?</a:t>
            </a:r>
            <a:endParaRPr sz="1100">
              <a:latin typeface="Arial"/>
              <a:ea typeface="Arial"/>
              <a:cs typeface="Arial"/>
              <a:sym typeface="Arial"/>
            </a:endParaRPr>
          </a:p>
          <a:p>
            <a:pPr indent="0" lvl="0" marL="0" rtl="0" algn="l">
              <a:spcBef>
                <a:spcPts val="1200"/>
              </a:spcBef>
              <a:spcAft>
                <a:spcPts val="0"/>
              </a:spcAft>
              <a:buNone/>
            </a:pPr>
            <a:r>
              <a:t/>
            </a:r>
            <a:endParaRPr>
              <a:latin typeface="Avenir"/>
              <a:ea typeface="Avenir"/>
              <a:cs typeface="Avenir"/>
              <a:sym typeface="Avenir"/>
            </a:endParaRPr>
          </a:p>
        </p:txBody>
      </p:sp>
      <p:sp>
        <p:nvSpPr>
          <p:cNvPr id="262" name="Google Shape;262;g33d16a489bf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3d16a489bf_0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venir"/>
                <a:ea typeface="Avenir"/>
                <a:cs typeface="Avenir"/>
                <a:sym typeface="Avenir"/>
              </a:rPr>
              <a:t>A card designed to help guide new arrivals from the South. Created by the organization known today as the Chicago Urban League, c. 1920. </a:t>
            </a:r>
            <a:endParaRPr>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What is this item?</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What stands out to you about this item?</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What do you think the purpose of this item was?</a:t>
            </a:r>
            <a:endParaRPr sz="1100">
              <a:latin typeface="Arial"/>
              <a:ea typeface="Arial"/>
              <a:cs typeface="Arial"/>
              <a:sym typeface="Arial"/>
            </a:endParaRPr>
          </a:p>
          <a:p>
            <a:pPr indent="0" lvl="0" marL="0" rtl="0" algn="l">
              <a:spcBef>
                <a:spcPts val="1200"/>
              </a:spcBef>
              <a:spcAft>
                <a:spcPts val="0"/>
              </a:spcAft>
              <a:buNone/>
            </a:pPr>
            <a:r>
              <a:t/>
            </a:r>
            <a:endParaRPr>
              <a:latin typeface="Avenir"/>
              <a:ea typeface="Avenir"/>
              <a:cs typeface="Avenir"/>
              <a:sym typeface="Avenir"/>
            </a:endParaRPr>
          </a:p>
        </p:txBody>
      </p:sp>
      <p:sp>
        <p:nvSpPr>
          <p:cNvPr id="270" name="Google Shape;270;g33d16a489bf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3d16a489bf_0_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latin typeface="Avenir"/>
                <a:ea typeface="Avenir"/>
                <a:cs typeface="Avenir"/>
                <a:sym typeface="Avenir"/>
              </a:rPr>
              <a:t>A card designed to help guide new arrivals from the South. Created by the organization known today as the Chicago Urban League, c. 1920. </a:t>
            </a:r>
            <a:endParaRPr>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latin typeface="Avenir"/>
              <a:ea typeface="Avenir"/>
              <a:cs typeface="Avenir"/>
              <a:sym typeface="Avenir"/>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What is this item?</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What stands out to you about this item?</a:t>
            </a:r>
            <a:endParaRPr sz="1100">
              <a:latin typeface="Arial"/>
              <a:ea typeface="Arial"/>
              <a:cs typeface="Arial"/>
              <a:sym typeface="Arial"/>
            </a:endParaRPr>
          </a:p>
          <a:p>
            <a:pPr indent="0" lvl="0" marL="0" rtl="0" algn="l">
              <a:lnSpc>
                <a:spcPct val="115000"/>
              </a:lnSpc>
              <a:spcBef>
                <a:spcPts val="1200"/>
              </a:spcBef>
              <a:spcAft>
                <a:spcPts val="120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What do you think the purpose of this item was?</a:t>
            </a:r>
            <a:endParaRPr>
              <a:latin typeface="Avenir"/>
              <a:ea typeface="Avenir"/>
              <a:cs typeface="Avenir"/>
              <a:sym typeface="Avenir"/>
            </a:endParaRPr>
          </a:p>
        </p:txBody>
      </p:sp>
      <p:sp>
        <p:nvSpPr>
          <p:cNvPr id="279" name="Google Shape;279;g33d16a489bf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3d16a489bf_0_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venir"/>
                <a:ea typeface="Avenir"/>
                <a:cs typeface="Avenir"/>
                <a:sym typeface="Avenir"/>
              </a:rPr>
              <a:t>Steel worker at the Briggs Manufacturing Company, Detroit, MI, 1942.  </a:t>
            </a:r>
            <a:endParaRPr>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What do you see in this image?</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Where was this image taken? What clues do you see? </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When you look at this image what other images come to mind?</a:t>
            </a:r>
            <a:endParaRPr sz="1100">
              <a:latin typeface="Arial"/>
              <a:ea typeface="Arial"/>
              <a:cs typeface="Arial"/>
              <a:sym typeface="Arial"/>
            </a:endParaRPr>
          </a:p>
          <a:p>
            <a:pPr indent="0" lvl="0" marL="0" rtl="0" algn="l">
              <a:spcBef>
                <a:spcPts val="1200"/>
              </a:spcBef>
              <a:spcAft>
                <a:spcPts val="0"/>
              </a:spcAft>
              <a:buNone/>
            </a:pPr>
            <a:r>
              <a:t/>
            </a:r>
            <a:endParaRPr>
              <a:latin typeface="Avenir"/>
              <a:ea typeface="Avenir"/>
              <a:cs typeface="Avenir"/>
              <a:sym typeface="Avenir"/>
            </a:endParaRPr>
          </a:p>
        </p:txBody>
      </p:sp>
      <p:sp>
        <p:nvSpPr>
          <p:cNvPr id="288" name="Google Shape;288;g33d16a489bf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3d16a489bf_0_9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venir"/>
                <a:ea typeface="Avenir"/>
                <a:cs typeface="Avenir"/>
                <a:sym typeface="Avenir"/>
              </a:rPr>
              <a:t>Photographs of a young man, James Earl Jones, in Mississippi (left) and then after his family moved to Michigan (right). </a:t>
            </a:r>
            <a:endParaRPr>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What do you see in these two images?</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What are some similarities and differences between the two images? </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When and where do you think these images were taken? What clues did you use? </a:t>
            </a:r>
            <a:endParaRPr sz="1100">
              <a:latin typeface="Arial"/>
              <a:ea typeface="Arial"/>
              <a:cs typeface="Arial"/>
              <a:sym typeface="Arial"/>
            </a:endParaRPr>
          </a:p>
          <a:p>
            <a:pPr indent="0" lvl="0" marL="0" rtl="0" algn="l">
              <a:spcBef>
                <a:spcPts val="1200"/>
              </a:spcBef>
              <a:spcAft>
                <a:spcPts val="0"/>
              </a:spcAft>
              <a:buNone/>
            </a:pPr>
            <a:r>
              <a:t/>
            </a:r>
            <a:endParaRPr>
              <a:latin typeface="Avenir"/>
              <a:ea typeface="Avenir"/>
              <a:cs typeface="Avenir"/>
              <a:sym typeface="Avenir"/>
            </a:endParaRPr>
          </a:p>
        </p:txBody>
      </p:sp>
      <p:sp>
        <p:nvSpPr>
          <p:cNvPr id="296" name="Google Shape;296;g33d16a489bf_0_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3d16a489bf_0_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venir"/>
                <a:ea typeface="Avenir"/>
                <a:cs typeface="Avenir"/>
                <a:sym typeface="Avenir"/>
              </a:rPr>
              <a:t>Return to the Essential Question. Do students have any new thoughts after reviewing the primary sources?</a:t>
            </a:r>
            <a:r>
              <a:rPr lang="en-US" sz="1400">
                <a:latin typeface="Avenir"/>
                <a:ea typeface="Avenir"/>
                <a:cs typeface="Avenir"/>
                <a:sym typeface="Avenir"/>
              </a:rPr>
              <a:t> </a:t>
            </a:r>
            <a:endParaRPr sz="1400">
              <a:latin typeface="Avenir"/>
              <a:ea typeface="Avenir"/>
              <a:cs typeface="Avenir"/>
              <a:sym typeface="Avenir"/>
            </a:endParaRPr>
          </a:p>
          <a:p>
            <a:pPr indent="0" lvl="0" marL="0" rtl="0" algn="l">
              <a:spcBef>
                <a:spcPts val="0"/>
              </a:spcBef>
              <a:spcAft>
                <a:spcPts val="0"/>
              </a:spcAft>
              <a:buNone/>
            </a:pPr>
            <a:r>
              <a:t/>
            </a:r>
            <a:endParaRPr sz="1400">
              <a:latin typeface="Avenir"/>
              <a:ea typeface="Avenir"/>
              <a:cs typeface="Avenir"/>
              <a:sym typeface="Avenir"/>
            </a:endParaRPr>
          </a:p>
          <a:p>
            <a:pPr indent="0" lvl="0" marL="0" rtl="0" algn="l">
              <a:spcBef>
                <a:spcPts val="0"/>
              </a:spcBef>
              <a:spcAft>
                <a:spcPts val="0"/>
              </a:spcAft>
              <a:buNone/>
            </a:pPr>
            <a:r>
              <a:rPr lang="en-US" sz="1400">
                <a:latin typeface="Avenir"/>
                <a:ea typeface="Avenir"/>
                <a:cs typeface="Avenir"/>
                <a:sym typeface="Avenir"/>
              </a:rPr>
              <a:t>*Ask students what impact the Great Migration might have had on those who left their homes to start over in a new place. This will help lead you into the next section, a case study of James Earl Jones. </a:t>
            </a:r>
            <a:endParaRPr sz="1400">
              <a:latin typeface="Avenir"/>
              <a:ea typeface="Avenir"/>
              <a:cs typeface="Avenir"/>
              <a:sym typeface="Avenir"/>
            </a:endParaRPr>
          </a:p>
          <a:p>
            <a:pPr indent="0" lvl="0" marL="0" rtl="0" algn="l">
              <a:spcBef>
                <a:spcPts val="0"/>
              </a:spcBef>
              <a:spcAft>
                <a:spcPts val="0"/>
              </a:spcAft>
              <a:buNone/>
            </a:pPr>
            <a:r>
              <a:t/>
            </a:r>
            <a:endParaRPr sz="1400">
              <a:latin typeface="Avenir"/>
              <a:ea typeface="Avenir"/>
              <a:cs typeface="Avenir"/>
              <a:sym typeface="Avenir"/>
            </a:endParaRPr>
          </a:p>
        </p:txBody>
      </p:sp>
      <p:sp>
        <p:nvSpPr>
          <p:cNvPr id="305" name="Google Shape;305;g33d16a489bf_0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3d16a489bf_0_1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07000"/>
              </a:lnSpc>
              <a:spcBef>
                <a:spcPts val="1200"/>
              </a:spcBef>
              <a:spcAft>
                <a:spcPts val="0"/>
              </a:spcAft>
              <a:buNone/>
            </a:pPr>
            <a:r>
              <a:t/>
            </a:r>
            <a:endParaRPr sz="1400">
              <a:latin typeface="Avenir"/>
              <a:ea typeface="Avenir"/>
              <a:cs typeface="Avenir"/>
              <a:sym typeface="Avenir"/>
            </a:endParaRPr>
          </a:p>
          <a:p>
            <a:pPr indent="0" lvl="0" marL="0" rtl="0" algn="l">
              <a:lnSpc>
                <a:spcPct val="107000"/>
              </a:lnSpc>
              <a:spcBef>
                <a:spcPts val="1200"/>
              </a:spcBef>
              <a:spcAft>
                <a:spcPts val="1200"/>
              </a:spcAft>
              <a:buNone/>
            </a:pPr>
            <a:r>
              <a:rPr lang="en-US" sz="1400">
                <a:latin typeface="Avenir"/>
                <a:ea typeface="Avenir"/>
                <a:cs typeface="Avenir"/>
                <a:sym typeface="Avenir"/>
              </a:rPr>
              <a:t>. </a:t>
            </a:r>
            <a:endParaRPr sz="1400">
              <a:latin typeface="Avenir"/>
              <a:ea typeface="Avenir"/>
              <a:cs typeface="Avenir"/>
              <a:sym typeface="Avenir"/>
            </a:endParaRPr>
          </a:p>
        </p:txBody>
      </p:sp>
      <p:sp>
        <p:nvSpPr>
          <p:cNvPr id="314" name="Google Shape;314;g33d16a489bf_0_1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3d16a489bf_0_10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600">
                <a:latin typeface="Avenir"/>
                <a:ea typeface="Avenir"/>
                <a:cs typeface="Avenir"/>
                <a:sym typeface="Avenir"/>
              </a:rPr>
              <a:t>James Earl Jones was born in Arkabutla Township, Mississippi. His parents separated before his birth and he was raised by his grandparents on a farm that had been in the family since Reconstruction. When he was only five, the family moved north to a farm in rural Michigan, and the young boy found the adaptation so traumatic that he developed an incapacitating stutter. For years he refused to speak more than a few words at a time, even to his family. In school he pretended to be mute, and communicated only in writing. He began to express himself by writing poetry. </a:t>
            </a:r>
            <a:r>
              <a:rPr lang="en-US" sz="1100" u="sng">
                <a:solidFill>
                  <a:schemeClr val="hlink"/>
                </a:solidFill>
                <a:latin typeface="Arial"/>
                <a:ea typeface="Arial"/>
                <a:cs typeface="Arial"/>
                <a:sym typeface="Arial"/>
                <a:hlinkClick r:id="rId2"/>
              </a:rPr>
              <a:t>James Earl Jones | Academy of Achievement</a:t>
            </a:r>
            <a:endParaRPr sz="1300">
              <a:latin typeface="Avenir"/>
              <a:ea typeface="Avenir"/>
              <a:cs typeface="Avenir"/>
              <a:sym typeface="Avenir"/>
            </a:endParaRPr>
          </a:p>
        </p:txBody>
      </p:sp>
      <p:sp>
        <p:nvSpPr>
          <p:cNvPr id="322" name="Google Shape;322;g33d16a489bf_0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3d117035b8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g33d117035b8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3d16a489bf_0_1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300">
              <a:latin typeface="Avenir"/>
              <a:ea typeface="Avenir"/>
              <a:cs typeface="Avenir"/>
              <a:sym typeface="Avenir"/>
            </a:endParaRPr>
          </a:p>
        </p:txBody>
      </p:sp>
      <p:sp>
        <p:nvSpPr>
          <p:cNvPr id="332" name="Google Shape;332;g33d16a489bf_0_1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3d16a489bf_0_1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07000"/>
              </a:lnSpc>
              <a:spcBef>
                <a:spcPts val="1200"/>
              </a:spcBef>
              <a:spcAft>
                <a:spcPts val="0"/>
              </a:spcAft>
              <a:buNone/>
            </a:pPr>
            <a:r>
              <a:t/>
            </a:r>
            <a:endParaRPr sz="1400">
              <a:latin typeface="Avenir"/>
              <a:ea typeface="Avenir"/>
              <a:cs typeface="Avenir"/>
              <a:sym typeface="Avenir"/>
            </a:endParaRPr>
          </a:p>
          <a:p>
            <a:pPr indent="0" lvl="0" marL="0" rtl="0" algn="l">
              <a:lnSpc>
                <a:spcPct val="107000"/>
              </a:lnSpc>
              <a:spcBef>
                <a:spcPts val="1200"/>
              </a:spcBef>
              <a:spcAft>
                <a:spcPts val="1200"/>
              </a:spcAft>
              <a:buNone/>
            </a:pPr>
            <a:r>
              <a:rPr lang="en-US" sz="1400">
                <a:latin typeface="Avenir"/>
                <a:ea typeface="Avenir"/>
                <a:cs typeface="Avenir"/>
                <a:sym typeface="Avenir"/>
              </a:rPr>
              <a:t>. </a:t>
            </a:r>
            <a:endParaRPr sz="1400">
              <a:latin typeface="Avenir"/>
              <a:ea typeface="Avenir"/>
              <a:cs typeface="Avenir"/>
              <a:sym typeface="Avenir"/>
            </a:endParaRPr>
          </a:p>
        </p:txBody>
      </p:sp>
      <p:sp>
        <p:nvSpPr>
          <p:cNvPr id="341" name="Google Shape;341;g33d16a489bf_0_1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3d16a489bf_0_1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US">
                <a:latin typeface="Avenir"/>
                <a:ea typeface="Avenir"/>
                <a:cs typeface="Avenir"/>
                <a:sym typeface="Avenir"/>
              </a:rPr>
              <a:t>End the lesson by asking students to reflect on what they’ve learned about the Great Migration. First, review the Essential Question. </a:t>
            </a:r>
            <a:endParaRPr>
              <a:latin typeface="Avenir"/>
              <a:ea typeface="Avenir"/>
              <a:cs typeface="Avenir"/>
              <a:sym typeface="Avenir"/>
            </a:endParaRPr>
          </a:p>
          <a:p>
            <a:pPr indent="0" lvl="0" marL="0" rtl="0" algn="l">
              <a:lnSpc>
                <a:spcPct val="115000"/>
              </a:lnSpc>
              <a:spcBef>
                <a:spcPts val="1200"/>
              </a:spcBef>
              <a:spcAft>
                <a:spcPts val="0"/>
              </a:spcAft>
              <a:buClr>
                <a:schemeClr val="dk1"/>
              </a:buClr>
              <a:buSzPts val="1100"/>
              <a:buFont typeface="Arial"/>
              <a:buNone/>
            </a:pPr>
            <a:r>
              <a:rPr lang="en-US">
                <a:latin typeface="Avenir"/>
                <a:ea typeface="Avenir"/>
                <a:cs typeface="Avenir"/>
                <a:sym typeface="Avenir"/>
              </a:rPr>
              <a:t>Next, invite them to consider and reflect on some of the following questions:</a:t>
            </a:r>
            <a:endParaRPr>
              <a:latin typeface="Avenir"/>
              <a:ea typeface="Avenir"/>
              <a:cs typeface="Avenir"/>
              <a:sym typeface="Avenir"/>
            </a:endParaRPr>
          </a:p>
          <a:p>
            <a:pPr indent="-317500" lvl="0" marL="457200" rtl="0" algn="l">
              <a:lnSpc>
                <a:spcPct val="115000"/>
              </a:lnSpc>
              <a:spcBef>
                <a:spcPts val="1200"/>
              </a:spcBef>
              <a:spcAft>
                <a:spcPts val="0"/>
              </a:spcAft>
              <a:buSzPts val="1400"/>
              <a:buFont typeface="Avenir"/>
              <a:buChar char="●"/>
            </a:pPr>
            <a:r>
              <a:rPr lang="en-US">
                <a:latin typeface="Avenir"/>
                <a:ea typeface="Avenir"/>
                <a:cs typeface="Avenir"/>
                <a:sym typeface="Avenir"/>
              </a:rPr>
              <a:t>How did the Great Migration shape the life of James Earl Jones and countless other African Americans?</a:t>
            </a:r>
            <a:endParaRPr>
              <a:latin typeface="Avenir"/>
              <a:ea typeface="Avenir"/>
              <a:cs typeface="Avenir"/>
              <a:sym typeface="Avenir"/>
            </a:endParaRPr>
          </a:p>
          <a:p>
            <a:pPr indent="-317500" lvl="0" marL="457200" rtl="0" algn="l">
              <a:lnSpc>
                <a:spcPct val="115000"/>
              </a:lnSpc>
              <a:spcBef>
                <a:spcPts val="0"/>
              </a:spcBef>
              <a:spcAft>
                <a:spcPts val="0"/>
              </a:spcAft>
              <a:buSzPts val="1400"/>
              <a:buFont typeface="Avenir"/>
              <a:buChar char="●"/>
            </a:pPr>
            <a:r>
              <a:rPr lang="en-US">
                <a:latin typeface="Avenir"/>
                <a:ea typeface="Avenir"/>
                <a:cs typeface="Avenir"/>
                <a:sym typeface="Avenir"/>
              </a:rPr>
              <a:t>James Earl Jones describes the train ride as a trauma for him. Why do you think his grandparents made him go through that? Was it worth it?</a:t>
            </a:r>
            <a:endParaRPr>
              <a:latin typeface="Avenir"/>
              <a:ea typeface="Avenir"/>
              <a:cs typeface="Avenir"/>
              <a:sym typeface="Avenir"/>
            </a:endParaRPr>
          </a:p>
          <a:p>
            <a:pPr indent="-317500" lvl="0" marL="457200" rtl="0" algn="l">
              <a:lnSpc>
                <a:spcPct val="115000"/>
              </a:lnSpc>
              <a:spcBef>
                <a:spcPts val="0"/>
              </a:spcBef>
              <a:spcAft>
                <a:spcPts val="0"/>
              </a:spcAft>
              <a:buSzPts val="1400"/>
              <a:buFont typeface="Avenir"/>
              <a:buChar char="●"/>
            </a:pPr>
            <a:r>
              <a:rPr lang="en-US">
                <a:latin typeface="Avenir"/>
                <a:ea typeface="Avenir"/>
                <a:cs typeface="Avenir"/>
                <a:sym typeface="Avenir"/>
              </a:rPr>
              <a:t>Do you think everyone thought of the move as traumatic? What are some other feelings people might have had about the move?</a:t>
            </a:r>
            <a:endParaRPr>
              <a:latin typeface="Avenir"/>
              <a:ea typeface="Avenir"/>
              <a:cs typeface="Avenir"/>
              <a:sym typeface="Avenir"/>
            </a:endParaRPr>
          </a:p>
          <a:p>
            <a:pPr indent="-317500" lvl="0" marL="457200" rtl="0" algn="l">
              <a:lnSpc>
                <a:spcPct val="115000"/>
              </a:lnSpc>
              <a:spcBef>
                <a:spcPts val="0"/>
              </a:spcBef>
              <a:spcAft>
                <a:spcPts val="0"/>
              </a:spcAft>
              <a:buSzPts val="1400"/>
              <a:buFont typeface="Avenir"/>
              <a:buChar char="●"/>
            </a:pPr>
            <a:r>
              <a:rPr lang="en-US">
                <a:latin typeface="Avenir"/>
                <a:ea typeface="Avenir"/>
                <a:cs typeface="Avenir"/>
                <a:sym typeface="Avenir"/>
              </a:rPr>
              <a:t>What are some of the factors individuals would consider when deciding whether to stay in the south or leave?   	</a:t>
            </a:r>
            <a:endParaRPr>
              <a:latin typeface="Avenir"/>
              <a:ea typeface="Avenir"/>
              <a:cs typeface="Avenir"/>
              <a:sym typeface="Avenir"/>
            </a:endParaRPr>
          </a:p>
          <a:p>
            <a:pPr indent="-317500" lvl="0" marL="457200" rtl="0" algn="l">
              <a:lnSpc>
                <a:spcPct val="115000"/>
              </a:lnSpc>
              <a:spcBef>
                <a:spcPts val="0"/>
              </a:spcBef>
              <a:spcAft>
                <a:spcPts val="0"/>
              </a:spcAft>
              <a:buSzPts val="1400"/>
              <a:buFont typeface="Avenir"/>
              <a:buChar char="●"/>
            </a:pPr>
            <a:r>
              <a:rPr lang="en-US">
                <a:latin typeface="Avenir"/>
                <a:ea typeface="Avenir"/>
                <a:cs typeface="Avenir"/>
                <a:sym typeface="Avenir"/>
              </a:rPr>
              <a:t>How would you feel if you had to leave your life behind to start fresh? What factors would make it necessary or desirable for you to do so?</a:t>
            </a:r>
            <a:endParaRPr>
              <a:latin typeface="Avenir"/>
              <a:ea typeface="Avenir"/>
              <a:cs typeface="Avenir"/>
              <a:sym typeface="Avenir"/>
            </a:endParaRPr>
          </a:p>
          <a:p>
            <a:pPr indent="-317500" lvl="0" marL="457200" rtl="0" algn="l">
              <a:lnSpc>
                <a:spcPct val="115000"/>
              </a:lnSpc>
              <a:spcBef>
                <a:spcPts val="0"/>
              </a:spcBef>
              <a:spcAft>
                <a:spcPts val="0"/>
              </a:spcAft>
              <a:buSzPts val="1400"/>
              <a:buFont typeface="Avenir"/>
              <a:buChar char="●"/>
            </a:pPr>
            <a:r>
              <a:rPr lang="en-US">
                <a:latin typeface="Avenir"/>
                <a:ea typeface="Avenir"/>
                <a:cs typeface="Avenir"/>
                <a:sym typeface="Avenir"/>
              </a:rPr>
              <a:t>Can you draw any parallels between the Great Migration and other migration movements in different parts of the world?</a:t>
            </a:r>
            <a:endParaRPr>
              <a:latin typeface="Avenir"/>
              <a:ea typeface="Avenir"/>
              <a:cs typeface="Avenir"/>
              <a:sym typeface="Avenir"/>
            </a:endParaRPr>
          </a:p>
          <a:p>
            <a:pPr indent="0" lvl="0" marL="0" rtl="0" algn="l">
              <a:spcBef>
                <a:spcPts val="1200"/>
              </a:spcBef>
              <a:spcAft>
                <a:spcPts val="0"/>
              </a:spcAft>
              <a:buNone/>
            </a:pPr>
            <a:r>
              <a:t/>
            </a:r>
            <a:endParaRPr sz="1400">
              <a:latin typeface="Avenir"/>
              <a:ea typeface="Avenir"/>
              <a:cs typeface="Avenir"/>
              <a:sym typeface="Avenir"/>
            </a:endParaRPr>
          </a:p>
          <a:p>
            <a:pPr indent="0" lvl="0" marL="0" rtl="0" algn="l">
              <a:spcBef>
                <a:spcPts val="0"/>
              </a:spcBef>
              <a:spcAft>
                <a:spcPts val="0"/>
              </a:spcAft>
              <a:buNone/>
            </a:pPr>
            <a:r>
              <a:t/>
            </a:r>
            <a:endParaRPr sz="1400">
              <a:latin typeface="Avenir"/>
              <a:ea typeface="Avenir"/>
              <a:cs typeface="Avenir"/>
              <a:sym typeface="Avenir"/>
            </a:endParaRPr>
          </a:p>
        </p:txBody>
      </p:sp>
      <p:sp>
        <p:nvSpPr>
          <p:cNvPr id="349" name="Google Shape;349;g33d16a489bf_0_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3d117035b8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g33d117035b8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3d117035b8_0_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g33d117035b8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3d117035b8_0_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g33d117035b8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3d117035b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venir"/>
                <a:ea typeface="Avenir"/>
                <a:cs typeface="Avenir"/>
                <a:sym typeface="Avenir"/>
              </a:rPr>
              <a:t>Allow students to share some of their “WONDER” questions. </a:t>
            </a:r>
            <a:endParaRPr sz="1400">
              <a:latin typeface="Avenir"/>
              <a:ea typeface="Avenir"/>
              <a:cs typeface="Avenir"/>
              <a:sym typeface="Avenir"/>
            </a:endParaRPr>
          </a:p>
        </p:txBody>
      </p:sp>
      <p:sp>
        <p:nvSpPr>
          <p:cNvPr id="140" name="Google Shape;140;g33d117035b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3d117035b8_0_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venir"/>
                <a:ea typeface="Avenir"/>
                <a:cs typeface="Avenir"/>
                <a:sym typeface="Avenir"/>
              </a:rPr>
              <a:t>(Photo Description below.) Ask students if there is anything in the full picture that they missed by only looking at the individual sections. </a:t>
            </a:r>
            <a:endParaRPr sz="1400">
              <a:latin typeface="Avenir"/>
              <a:ea typeface="Avenir"/>
              <a:cs typeface="Avenir"/>
              <a:sym typeface="Avenir"/>
            </a:endParaRPr>
          </a:p>
          <a:p>
            <a:pPr indent="0" lvl="0" marL="0" rtl="0" algn="l">
              <a:spcBef>
                <a:spcPts val="0"/>
              </a:spcBef>
              <a:spcAft>
                <a:spcPts val="0"/>
              </a:spcAft>
              <a:buNone/>
            </a:pPr>
            <a:r>
              <a:t/>
            </a:r>
            <a:endParaRPr sz="1400">
              <a:latin typeface="Avenir"/>
              <a:ea typeface="Avenir"/>
              <a:cs typeface="Avenir"/>
              <a:sym typeface="Avenir"/>
            </a:endParaRPr>
          </a:p>
          <a:p>
            <a:pPr indent="0" lvl="0" marL="0" rtl="0" algn="l">
              <a:spcBef>
                <a:spcPts val="0"/>
              </a:spcBef>
              <a:spcAft>
                <a:spcPts val="0"/>
              </a:spcAft>
              <a:buClr>
                <a:schemeClr val="dk1"/>
              </a:buClr>
              <a:buFont typeface="Arial"/>
              <a:buNone/>
            </a:pPr>
            <a:r>
              <a:rPr lang="en-US" sz="1400">
                <a:latin typeface="Avenir"/>
                <a:ea typeface="Avenir"/>
                <a:cs typeface="Avenir"/>
                <a:sym typeface="Avenir"/>
              </a:rPr>
              <a:t>The photograph is of a group of people migrating from Florida to Cranberry, New Jersey to pick potatoes during the Great Migration. This was a significant event in American history that took place during the early 20th century. It involved the movement and migration of millions of African Americans from the rural South to urban areas in the North, Midwest, and West of the United States. The migration had a huge impact on American culture, influencing music, literature, art, and politics.  </a:t>
            </a:r>
            <a:endParaRPr sz="1400">
              <a:latin typeface="Avenir"/>
              <a:ea typeface="Avenir"/>
              <a:cs typeface="Avenir"/>
              <a:sym typeface="Avenir"/>
            </a:endParaRPr>
          </a:p>
        </p:txBody>
      </p:sp>
      <p:sp>
        <p:nvSpPr>
          <p:cNvPr id="148" name="Google Shape;148;g33d117035b8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venir"/>
                <a:ea typeface="Avenir"/>
                <a:cs typeface="Avenir"/>
                <a:sym typeface="Avenir"/>
              </a:rPr>
              <a:t>Can we</a:t>
            </a:r>
            <a:r>
              <a:rPr lang="en-US" sz="1400">
                <a:latin typeface="Avenir"/>
                <a:ea typeface="Avenir"/>
                <a:cs typeface="Avenir"/>
                <a:sym typeface="Avenir"/>
              </a:rPr>
              <a:t> gather additional information from seeing the same event, place, group, or person from another perspective?</a:t>
            </a:r>
            <a:endParaRPr sz="1400">
              <a:latin typeface="Avenir"/>
              <a:ea typeface="Avenir"/>
              <a:cs typeface="Avenir"/>
              <a:sym typeface="Avenir"/>
            </a:endParaRPr>
          </a:p>
          <a:p>
            <a:pPr indent="0" lvl="0" marL="0" rtl="0" algn="l">
              <a:spcBef>
                <a:spcPts val="0"/>
              </a:spcBef>
              <a:spcAft>
                <a:spcPts val="0"/>
              </a:spcAft>
              <a:buNone/>
            </a:pPr>
            <a:r>
              <a:t/>
            </a:r>
            <a:endParaRPr sz="1400">
              <a:latin typeface="Avenir"/>
              <a:ea typeface="Avenir"/>
              <a:cs typeface="Avenir"/>
              <a:sym typeface="Avenir"/>
            </a:endParaRPr>
          </a:p>
          <a:p>
            <a:pPr indent="0" lvl="0" marL="0" rtl="0" algn="l">
              <a:spcBef>
                <a:spcPts val="0"/>
              </a:spcBef>
              <a:spcAft>
                <a:spcPts val="0"/>
              </a:spcAft>
              <a:buNone/>
            </a:pPr>
            <a:r>
              <a:rPr lang="en-US" sz="1400">
                <a:latin typeface="Avenir"/>
                <a:ea typeface="Avenir"/>
                <a:cs typeface="Avenir"/>
                <a:sym typeface="Avenir"/>
              </a:rPr>
              <a:t>From Left: A full family photo featuring more members of the family from the original picture; another photo of the same family but with a different focus; other agricultural laborers with no car set out to hitch hike.</a:t>
            </a:r>
            <a:endParaRPr sz="1400">
              <a:latin typeface="Avenir"/>
              <a:ea typeface="Avenir"/>
              <a:cs typeface="Avenir"/>
              <a:sym typeface="Avenir"/>
            </a:endParaRPr>
          </a:p>
        </p:txBody>
      </p:sp>
      <p:sp>
        <p:nvSpPr>
          <p:cNvPr id="156" name="Google Shape;15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 name="Shape 21"/>
        <p:cNvGrpSpPr/>
        <p:nvPr/>
      </p:nvGrpSpPr>
      <p:grpSpPr>
        <a:xfrm>
          <a:off x="0" y="0"/>
          <a:ext cx="0" cy="0"/>
          <a:chOff x="0" y="0"/>
          <a:chExt cx="0" cy="0"/>
        </a:xfrm>
      </p:grpSpPr>
      <p:sp>
        <p:nvSpPr>
          <p:cNvPr id="22" name="Google Shape;22;p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p:nvPr>
            <p:ph idx="2" type="pic"/>
          </p:nvPr>
        </p:nvSpPr>
        <p:spPr>
          <a:xfrm>
            <a:off x="5183188" y="987425"/>
            <a:ext cx="6172200" cy="4873625"/>
          </a:xfrm>
          <a:prstGeom prst="rect">
            <a:avLst/>
          </a:prstGeom>
          <a:noFill/>
          <a:ln>
            <a:noFill/>
          </a:ln>
        </p:spPr>
      </p:sp>
      <p:sp>
        <p:nvSpPr>
          <p:cNvPr id="24" name="Google Shape;24;p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5" name="Google Shape;25;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 name="Shape 28"/>
        <p:cNvGrpSpPr/>
        <p:nvPr/>
      </p:nvGrpSpPr>
      <p:grpSpPr>
        <a:xfrm>
          <a:off x="0" y="0"/>
          <a:ext cx="0" cy="0"/>
          <a:chOff x="0" y="0"/>
          <a:chExt cx="0" cy="0"/>
        </a:xfrm>
      </p:grpSpPr>
      <p:sp>
        <p:nvSpPr>
          <p:cNvPr id="29" name="Google Shape;29;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5" name="Shape 35"/>
        <p:cNvGrpSpPr/>
        <p:nvPr/>
      </p:nvGrpSpPr>
      <p:grpSpPr>
        <a:xfrm>
          <a:off x="0" y="0"/>
          <a:ext cx="0" cy="0"/>
          <a:chOff x="0" y="0"/>
          <a:chExt cx="0" cy="0"/>
        </a:xfrm>
      </p:grpSpPr>
      <p:sp>
        <p:nvSpPr>
          <p:cNvPr id="36" name="Google Shape;36;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1" name="Shape 41"/>
        <p:cNvGrpSpPr/>
        <p:nvPr/>
      </p:nvGrpSpPr>
      <p:grpSpPr>
        <a:xfrm>
          <a:off x="0" y="0"/>
          <a:ext cx="0" cy="0"/>
          <a:chOff x="0" y="0"/>
          <a:chExt cx="0" cy="0"/>
        </a:xfrm>
      </p:grpSpPr>
      <p:sp>
        <p:nvSpPr>
          <p:cNvPr id="42" name="Google Shape;42;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4" name="Google Shape;44;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hyperlink" Target="http://www.youtube.com/watch?v=VDh5UU1igUU" TargetMode="External"/><Relationship Id="rId5"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jp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jp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5.jpg"/><Relationship Id="rId4" Type="http://schemas.openxmlformats.org/officeDocument/2006/relationships/image" Target="../media/image1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jp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5.jpg"/><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www.youtube.com/watch?v=ipKXoLGN31M" TargetMode="External"/><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7.jp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3.jpg"/><Relationship Id="rId5"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3"/>
          <p:cNvSpPr/>
          <p:nvPr/>
        </p:nvSpPr>
        <p:spPr>
          <a:xfrm rot="5400000">
            <a:off x="-767244" y="1679160"/>
            <a:ext cx="6266729" cy="3499680"/>
          </a:xfrm>
          <a:prstGeom prst="flowChartManualInput">
            <a:avLst/>
          </a:prstGeom>
          <a:solidFill>
            <a:srgbClr val="141D2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9" name="Google Shape;89;p13"/>
          <p:cNvSpPr/>
          <p:nvPr/>
        </p:nvSpPr>
        <p:spPr>
          <a:xfrm rot="5400000">
            <a:off x="-2728986" y="3352663"/>
            <a:ext cx="6266729" cy="152680"/>
          </a:xfrm>
          <a:prstGeom prst="rect">
            <a:avLst/>
          </a:prstGeom>
          <a:solidFill>
            <a:srgbClr val="EF4A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 name="Google Shape;90;p13"/>
          <p:cNvSpPr txBox="1"/>
          <p:nvPr>
            <p:ph type="ctrTitle"/>
          </p:nvPr>
        </p:nvSpPr>
        <p:spPr>
          <a:xfrm>
            <a:off x="5337725" y="834750"/>
            <a:ext cx="6358800" cy="266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Calibri"/>
              <a:buNone/>
            </a:pPr>
            <a:r>
              <a:rPr lang="en-US" sz="9400">
                <a:solidFill>
                  <a:srgbClr val="141D28"/>
                </a:solidFill>
                <a:latin typeface="Bebas Neue"/>
                <a:ea typeface="Bebas Neue"/>
                <a:cs typeface="Bebas Neue"/>
                <a:sym typeface="Bebas Neue"/>
              </a:rPr>
              <a:t>Push, Pull, and Perseverance</a:t>
            </a:r>
            <a:endParaRPr sz="9400">
              <a:solidFill>
                <a:srgbClr val="141D28"/>
              </a:solidFill>
              <a:latin typeface="Bebas Neue"/>
              <a:ea typeface="Bebas Neue"/>
              <a:cs typeface="Bebas Neue"/>
              <a:sym typeface="Bebas Neue"/>
            </a:endParaRPr>
          </a:p>
        </p:txBody>
      </p:sp>
      <p:sp>
        <p:nvSpPr>
          <p:cNvPr id="91" name="Google Shape;91;p13"/>
          <p:cNvSpPr txBox="1"/>
          <p:nvPr>
            <p:ph idx="1" type="subTitle"/>
          </p:nvPr>
        </p:nvSpPr>
        <p:spPr>
          <a:xfrm>
            <a:off x="5337725" y="3855800"/>
            <a:ext cx="6284700" cy="78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sz="3200">
                <a:solidFill>
                  <a:srgbClr val="141D28"/>
                </a:solidFill>
                <a:latin typeface="Avenir"/>
                <a:ea typeface="Avenir"/>
                <a:cs typeface="Avenir"/>
                <a:sym typeface="Avenir"/>
              </a:rPr>
              <a:t>The Great Migration Experience</a:t>
            </a:r>
            <a:endParaRPr sz="3200">
              <a:solidFill>
                <a:srgbClr val="141D28"/>
              </a:solidFill>
              <a:latin typeface="Avenir"/>
              <a:ea typeface="Avenir"/>
              <a:cs typeface="Avenir"/>
              <a:sym typeface="Avenir"/>
            </a:endParaRPr>
          </a:p>
        </p:txBody>
      </p:sp>
      <p:pic>
        <p:nvPicPr>
          <p:cNvPr id="92" name="Google Shape;92;p13" title="SAAM-1964.1.183_1.jpg"/>
          <p:cNvPicPr preferRelativeResize="0"/>
          <p:nvPr/>
        </p:nvPicPr>
        <p:blipFill rotWithShape="1">
          <a:blip r:embed="rId3">
            <a:alphaModFix/>
          </a:blip>
          <a:srcRect b="5076" l="0" r="0" t="5076"/>
          <a:stretch/>
        </p:blipFill>
        <p:spPr>
          <a:xfrm>
            <a:off x="1143454" y="834758"/>
            <a:ext cx="3834823" cy="5188485"/>
          </a:xfrm>
          <a:prstGeom prst="rect">
            <a:avLst/>
          </a:prstGeom>
          <a:noFill/>
          <a:ln>
            <a:noFill/>
          </a:ln>
        </p:spPr>
      </p:pic>
      <p:pic>
        <p:nvPicPr>
          <p:cNvPr descr="A picture containing dark, black, sitting, computer&#10;&#10;Description automatically generated" id="93" name="Google Shape;93;p13"/>
          <p:cNvPicPr preferRelativeResize="0"/>
          <p:nvPr/>
        </p:nvPicPr>
        <p:blipFill rotWithShape="1">
          <a:blip r:embed="rId4">
            <a:alphaModFix/>
          </a:blip>
          <a:srcRect b="0" l="0" r="30461" t="12371"/>
          <a:stretch/>
        </p:blipFill>
        <p:spPr>
          <a:xfrm>
            <a:off x="4957956" y="5242270"/>
            <a:ext cx="6764722" cy="123131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2"/>
          <p:cNvSpPr/>
          <p:nvPr/>
        </p:nvSpPr>
        <p:spPr>
          <a:xfrm>
            <a:off x="1" y="1055687"/>
            <a:ext cx="7536300" cy="4746600"/>
          </a:xfrm>
          <a:prstGeom prst="rect">
            <a:avLst/>
          </a:prstGeom>
          <a:solidFill>
            <a:srgbClr val="141D2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8" name="Google Shape;168;p22"/>
          <p:cNvSpPr txBox="1"/>
          <p:nvPr>
            <p:ph type="title"/>
          </p:nvPr>
        </p:nvSpPr>
        <p:spPr>
          <a:xfrm>
            <a:off x="377025" y="1055675"/>
            <a:ext cx="6866400" cy="3671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lang="en-US" sz="7000">
                <a:solidFill>
                  <a:schemeClr val="lt1"/>
                </a:solidFill>
                <a:latin typeface="Bebas Neue"/>
                <a:ea typeface="Bebas Neue"/>
                <a:cs typeface="Bebas Neue"/>
                <a:sym typeface="Bebas Neue"/>
              </a:rPr>
              <a:t>What Do You Know?</a:t>
            </a:r>
            <a:endParaRPr sz="7000">
              <a:solidFill>
                <a:schemeClr val="lt1"/>
              </a:solidFill>
              <a:latin typeface="Bebas Neue"/>
              <a:ea typeface="Bebas Neue"/>
              <a:cs typeface="Bebas Neue"/>
              <a:sym typeface="Bebas Neue"/>
            </a:endParaRPr>
          </a:p>
          <a:p>
            <a:pPr indent="0" lvl="0" marL="0" rtl="0" algn="l">
              <a:lnSpc>
                <a:spcPct val="90000"/>
              </a:lnSpc>
              <a:spcBef>
                <a:spcPts val="0"/>
              </a:spcBef>
              <a:spcAft>
                <a:spcPts val="0"/>
              </a:spcAft>
              <a:buClr>
                <a:schemeClr val="dk1"/>
              </a:buClr>
              <a:buSzPts val="3200"/>
              <a:buFont typeface="Calibri"/>
              <a:buNone/>
            </a:pPr>
            <a:r>
              <a:rPr lang="en-US" sz="7000">
                <a:solidFill>
                  <a:schemeClr val="accent2"/>
                </a:solidFill>
                <a:latin typeface="Bebas Neue"/>
                <a:ea typeface="Bebas Neue"/>
                <a:cs typeface="Bebas Neue"/>
                <a:sym typeface="Bebas Neue"/>
              </a:rPr>
              <a:t>The Great Migration</a:t>
            </a:r>
            <a:endParaRPr sz="7000">
              <a:solidFill>
                <a:schemeClr val="accent2"/>
              </a:solidFill>
              <a:latin typeface="Bebas Neue"/>
              <a:ea typeface="Bebas Neue"/>
              <a:cs typeface="Bebas Neue"/>
              <a:sym typeface="Bebas Neue"/>
            </a:endParaRPr>
          </a:p>
        </p:txBody>
      </p:sp>
      <p:pic>
        <p:nvPicPr>
          <p:cNvPr id="169" name="Google Shape;169;p22" title="migrantfamily.jpg"/>
          <p:cNvPicPr preferRelativeResize="0"/>
          <p:nvPr>
            <p:ph idx="2" type="pic"/>
          </p:nvPr>
        </p:nvPicPr>
        <p:blipFill rotWithShape="1">
          <a:blip r:embed="rId3">
            <a:alphaModFix/>
          </a:blip>
          <a:srcRect b="7503" l="16669" r="24696" t="7230"/>
          <a:stretch/>
        </p:blipFill>
        <p:spPr>
          <a:xfrm>
            <a:off x="7966750" y="1055675"/>
            <a:ext cx="4225249" cy="4746597"/>
          </a:xfrm>
          <a:prstGeom prst="rect">
            <a:avLst/>
          </a:prstGeom>
          <a:noFill/>
          <a:ln>
            <a:noFill/>
          </a:ln>
        </p:spPr>
      </p:pic>
      <p:sp>
        <p:nvSpPr>
          <p:cNvPr id="170" name="Google Shape;170;p22"/>
          <p:cNvSpPr/>
          <p:nvPr/>
        </p:nvSpPr>
        <p:spPr>
          <a:xfrm rot="5400000">
            <a:off x="5378233" y="3358335"/>
            <a:ext cx="4746600" cy="141300"/>
          </a:xfrm>
          <a:prstGeom prst="rect">
            <a:avLst/>
          </a:prstGeom>
          <a:solidFill>
            <a:srgbClr val="EF4A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dark, black, sitting, computer&#10;&#10;Description automatically generated" id="171" name="Google Shape;171;p22"/>
          <p:cNvPicPr preferRelativeResize="0"/>
          <p:nvPr/>
        </p:nvPicPr>
        <p:blipFill rotWithShape="1">
          <a:blip r:embed="rId4">
            <a:alphaModFix/>
          </a:blip>
          <a:srcRect b="18646" l="3221" r="2314" t="0"/>
          <a:stretch/>
        </p:blipFill>
        <p:spPr>
          <a:xfrm>
            <a:off x="377014" y="5802311"/>
            <a:ext cx="7206164" cy="89643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3"/>
          <p:cNvSpPr/>
          <p:nvPr/>
        </p:nvSpPr>
        <p:spPr>
          <a:xfrm>
            <a:off x="1" y="1055687"/>
            <a:ext cx="7536300" cy="4746600"/>
          </a:xfrm>
          <a:prstGeom prst="rect">
            <a:avLst/>
          </a:prstGeom>
          <a:solidFill>
            <a:srgbClr val="141D2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7" name="Google Shape;177;p23"/>
          <p:cNvSpPr txBox="1"/>
          <p:nvPr>
            <p:ph type="title"/>
          </p:nvPr>
        </p:nvSpPr>
        <p:spPr>
          <a:xfrm>
            <a:off x="377025" y="1055675"/>
            <a:ext cx="6866400" cy="3671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lang="en-US" sz="7000">
                <a:solidFill>
                  <a:schemeClr val="lt1"/>
                </a:solidFill>
                <a:latin typeface="Bebas Neue"/>
                <a:ea typeface="Bebas Neue"/>
                <a:cs typeface="Bebas Neue"/>
                <a:sym typeface="Bebas Neue"/>
              </a:rPr>
              <a:t>What motivates people to migrate?</a:t>
            </a:r>
            <a:endParaRPr sz="7000">
              <a:solidFill>
                <a:schemeClr val="lt1"/>
              </a:solidFill>
              <a:latin typeface="Bebas Neue"/>
              <a:ea typeface="Bebas Neue"/>
              <a:cs typeface="Bebas Neue"/>
              <a:sym typeface="Bebas Neue"/>
            </a:endParaRPr>
          </a:p>
        </p:txBody>
      </p:sp>
      <p:pic>
        <p:nvPicPr>
          <p:cNvPr id="178" name="Google Shape;178;p23" title="migrantfamily4.jpg"/>
          <p:cNvPicPr preferRelativeResize="0"/>
          <p:nvPr>
            <p:ph idx="2" type="pic"/>
          </p:nvPr>
        </p:nvPicPr>
        <p:blipFill rotWithShape="1">
          <a:blip r:embed="rId3">
            <a:alphaModFix/>
          </a:blip>
          <a:srcRect b="4138" l="16588" r="21492" t="4303"/>
          <a:stretch/>
        </p:blipFill>
        <p:spPr>
          <a:xfrm>
            <a:off x="7966750" y="1055675"/>
            <a:ext cx="4225249" cy="4746599"/>
          </a:xfrm>
          <a:prstGeom prst="rect">
            <a:avLst/>
          </a:prstGeom>
          <a:noFill/>
          <a:ln>
            <a:noFill/>
          </a:ln>
        </p:spPr>
      </p:pic>
      <p:sp>
        <p:nvSpPr>
          <p:cNvPr id="179" name="Google Shape;179;p23"/>
          <p:cNvSpPr/>
          <p:nvPr/>
        </p:nvSpPr>
        <p:spPr>
          <a:xfrm rot="5400000">
            <a:off x="5378233" y="3358335"/>
            <a:ext cx="4746600" cy="141300"/>
          </a:xfrm>
          <a:prstGeom prst="rect">
            <a:avLst/>
          </a:prstGeom>
          <a:solidFill>
            <a:srgbClr val="EF4A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dark, black, sitting, computer&#10;&#10;Description automatically generated" id="180" name="Google Shape;180;p23"/>
          <p:cNvPicPr preferRelativeResize="0"/>
          <p:nvPr/>
        </p:nvPicPr>
        <p:blipFill rotWithShape="1">
          <a:blip r:embed="rId4">
            <a:alphaModFix/>
          </a:blip>
          <a:srcRect b="18646" l="3221" r="2314" t="0"/>
          <a:stretch/>
        </p:blipFill>
        <p:spPr>
          <a:xfrm>
            <a:off x="377014" y="5802311"/>
            <a:ext cx="7206164" cy="89643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4"/>
          <p:cNvSpPr/>
          <p:nvPr/>
        </p:nvSpPr>
        <p:spPr>
          <a:xfrm rot="-5400000">
            <a:off x="8666611" y="3352671"/>
            <a:ext cx="6266700" cy="152700"/>
          </a:xfrm>
          <a:prstGeom prst="rect">
            <a:avLst/>
          </a:prstGeom>
          <a:solidFill>
            <a:srgbClr val="141D2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6" name="Google Shape;186;p24"/>
          <p:cNvSpPr/>
          <p:nvPr/>
        </p:nvSpPr>
        <p:spPr>
          <a:xfrm rot="-5400000">
            <a:off x="6720035" y="1679162"/>
            <a:ext cx="6266729" cy="3499680"/>
          </a:xfrm>
          <a:prstGeom prst="flowChartManualInput">
            <a:avLst/>
          </a:prstGeom>
          <a:solidFill>
            <a:srgbClr val="EF4A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dark, black, sitting, computer&#10;&#10;Description automatically generated" id="187" name="Google Shape;187;p24"/>
          <p:cNvPicPr preferRelativeResize="0"/>
          <p:nvPr/>
        </p:nvPicPr>
        <p:blipFill rotWithShape="1">
          <a:blip r:embed="rId3">
            <a:alphaModFix/>
          </a:blip>
          <a:srcRect b="18646" l="3221" r="2314" t="0"/>
          <a:stretch/>
        </p:blipFill>
        <p:spPr>
          <a:xfrm>
            <a:off x="769432" y="5704033"/>
            <a:ext cx="7206164" cy="896432"/>
          </a:xfrm>
          <a:prstGeom prst="rect">
            <a:avLst/>
          </a:prstGeom>
          <a:noFill/>
          <a:ln>
            <a:noFill/>
          </a:ln>
        </p:spPr>
      </p:pic>
      <p:sp>
        <p:nvSpPr>
          <p:cNvPr id="188" name="Google Shape;188;p24"/>
          <p:cNvSpPr txBox="1"/>
          <p:nvPr/>
        </p:nvSpPr>
        <p:spPr>
          <a:xfrm>
            <a:off x="769425" y="3104775"/>
            <a:ext cx="7079700" cy="183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0">
                <a:solidFill>
                  <a:srgbClr val="141D28"/>
                </a:solidFill>
                <a:latin typeface="Bebas Neue"/>
                <a:ea typeface="Bebas Neue"/>
                <a:cs typeface="Bebas Neue"/>
                <a:sym typeface="Bebas Neue"/>
              </a:rPr>
              <a:t>Intro Video</a:t>
            </a:r>
            <a:endParaRPr b="1" sz="7600">
              <a:solidFill>
                <a:srgbClr val="141D28"/>
              </a:solidFill>
              <a:latin typeface="Avenir"/>
              <a:ea typeface="Avenir"/>
              <a:cs typeface="Avenir"/>
              <a:sym typeface="Aveni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5"/>
          <p:cNvSpPr/>
          <p:nvPr/>
        </p:nvSpPr>
        <p:spPr>
          <a:xfrm rot="5400000">
            <a:off x="-767244" y="1679160"/>
            <a:ext cx="6266729" cy="3499680"/>
          </a:xfrm>
          <a:prstGeom prst="flowChartManualInput">
            <a:avLst/>
          </a:prstGeom>
          <a:solidFill>
            <a:srgbClr val="141D2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dark, black, sitting, computer&#10;&#10;Description automatically generated" id="194" name="Google Shape;194;p25"/>
          <p:cNvPicPr preferRelativeResize="0"/>
          <p:nvPr/>
        </p:nvPicPr>
        <p:blipFill rotWithShape="1">
          <a:blip r:embed="rId3">
            <a:alphaModFix/>
          </a:blip>
          <a:srcRect b="18597" l="933" r="1837" t="48"/>
          <a:stretch/>
        </p:blipFill>
        <p:spPr>
          <a:xfrm>
            <a:off x="4417256" y="5590697"/>
            <a:ext cx="7292156" cy="881320"/>
          </a:xfrm>
          <a:prstGeom prst="rect">
            <a:avLst/>
          </a:prstGeom>
          <a:noFill/>
          <a:ln>
            <a:noFill/>
          </a:ln>
        </p:spPr>
      </p:pic>
      <p:sp>
        <p:nvSpPr>
          <p:cNvPr id="195" name="Google Shape;195;p25"/>
          <p:cNvSpPr/>
          <p:nvPr/>
        </p:nvSpPr>
        <p:spPr>
          <a:xfrm rot="5400000">
            <a:off x="-2728982" y="3352639"/>
            <a:ext cx="6266700" cy="152700"/>
          </a:xfrm>
          <a:prstGeom prst="rect">
            <a:avLst/>
          </a:prstGeom>
          <a:solidFill>
            <a:srgbClr val="EF4A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In this video learn about the Great Migration from our High School US History curriculum.&#10;&#10;These student supplement videos are aligned to specific lessons within our programs. You will find these clips feature compelling stories, stunning graphics, and archival footage that spark students’ curiosity and inspire class discussions.&#10;&#10;Learn more and sample resources found throughout our program to enhance core content and bring history to life here: https://www.mheducation.com/prek-12/explore/social-studies/free-resources.html" id="196" name="Google Shape;196;p25" title="Student Supplement | High School US History: The Great Migration">
            <a:hlinkClick r:id="rId4"/>
          </p:cNvPr>
          <p:cNvPicPr preferRelativeResize="0"/>
          <p:nvPr/>
        </p:nvPicPr>
        <p:blipFill>
          <a:blip r:embed="rId5">
            <a:alphaModFix/>
          </a:blip>
          <a:stretch>
            <a:fillRect/>
          </a:stretch>
        </p:blipFill>
        <p:spPr>
          <a:xfrm>
            <a:off x="2787600" y="572200"/>
            <a:ext cx="8921800" cy="50185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6"/>
          <p:cNvSpPr/>
          <p:nvPr/>
        </p:nvSpPr>
        <p:spPr>
          <a:xfrm>
            <a:off x="1" y="1055687"/>
            <a:ext cx="7536300" cy="4746600"/>
          </a:xfrm>
          <a:prstGeom prst="rect">
            <a:avLst/>
          </a:prstGeom>
          <a:solidFill>
            <a:srgbClr val="141D2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2" name="Google Shape;202;p26"/>
          <p:cNvSpPr txBox="1"/>
          <p:nvPr>
            <p:ph type="title"/>
          </p:nvPr>
        </p:nvSpPr>
        <p:spPr>
          <a:xfrm>
            <a:off x="377025" y="1055675"/>
            <a:ext cx="6866400" cy="3671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lang="en-US" sz="7000">
                <a:solidFill>
                  <a:schemeClr val="lt1"/>
                </a:solidFill>
                <a:latin typeface="Bebas Neue"/>
                <a:ea typeface="Bebas Neue"/>
                <a:cs typeface="Bebas Neue"/>
                <a:sym typeface="Bebas Neue"/>
              </a:rPr>
              <a:t>Push factors?</a:t>
            </a:r>
            <a:endParaRPr sz="7000">
              <a:solidFill>
                <a:schemeClr val="lt1"/>
              </a:solidFill>
              <a:latin typeface="Bebas Neue"/>
              <a:ea typeface="Bebas Neue"/>
              <a:cs typeface="Bebas Neue"/>
              <a:sym typeface="Bebas Neue"/>
            </a:endParaRPr>
          </a:p>
        </p:txBody>
      </p:sp>
      <p:pic>
        <p:nvPicPr>
          <p:cNvPr id="203" name="Google Shape;203;p26" title="negroquarter.jpg"/>
          <p:cNvPicPr preferRelativeResize="0"/>
          <p:nvPr>
            <p:ph idx="2" type="pic"/>
          </p:nvPr>
        </p:nvPicPr>
        <p:blipFill rotWithShape="1">
          <a:blip r:embed="rId3">
            <a:alphaModFix/>
          </a:blip>
          <a:srcRect b="7404" l="14115" r="25222" t="3706"/>
          <a:stretch/>
        </p:blipFill>
        <p:spPr>
          <a:xfrm>
            <a:off x="7966750" y="1055675"/>
            <a:ext cx="4225249" cy="4746597"/>
          </a:xfrm>
          <a:prstGeom prst="rect">
            <a:avLst/>
          </a:prstGeom>
          <a:noFill/>
          <a:ln>
            <a:noFill/>
          </a:ln>
        </p:spPr>
      </p:pic>
      <p:sp>
        <p:nvSpPr>
          <p:cNvPr id="204" name="Google Shape;204;p26"/>
          <p:cNvSpPr/>
          <p:nvPr/>
        </p:nvSpPr>
        <p:spPr>
          <a:xfrm rot="5400000">
            <a:off x="5378233" y="3358335"/>
            <a:ext cx="4746600" cy="141300"/>
          </a:xfrm>
          <a:prstGeom prst="rect">
            <a:avLst/>
          </a:prstGeom>
          <a:solidFill>
            <a:srgbClr val="EF4A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dark, black, sitting, computer&#10;&#10;Description automatically generated" id="205" name="Google Shape;205;p26"/>
          <p:cNvPicPr preferRelativeResize="0"/>
          <p:nvPr/>
        </p:nvPicPr>
        <p:blipFill rotWithShape="1">
          <a:blip r:embed="rId4">
            <a:alphaModFix/>
          </a:blip>
          <a:srcRect b="18646" l="3221" r="2314" t="0"/>
          <a:stretch/>
        </p:blipFill>
        <p:spPr>
          <a:xfrm>
            <a:off x="377014" y="5802311"/>
            <a:ext cx="7206164" cy="89643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7"/>
          <p:cNvSpPr/>
          <p:nvPr/>
        </p:nvSpPr>
        <p:spPr>
          <a:xfrm>
            <a:off x="1" y="1055687"/>
            <a:ext cx="7536300" cy="4746600"/>
          </a:xfrm>
          <a:prstGeom prst="rect">
            <a:avLst/>
          </a:prstGeom>
          <a:solidFill>
            <a:srgbClr val="141D2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1" name="Google Shape;211;p27"/>
          <p:cNvSpPr txBox="1"/>
          <p:nvPr>
            <p:ph type="title"/>
          </p:nvPr>
        </p:nvSpPr>
        <p:spPr>
          <a:xfrm>
            <a:off x="377025" y="1055675"/>
            <a:ext cx="6866400" cy="3671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lang="en-US" sz="7000">
                <a:solidFill>
                  <a:schemeClr val="lt1"/>
                </a:solidFill>
                <a:latin typeface="Bebas Neue"/>
                <a:ea typeface="Bebas Neue"/>
                <a:cs typeface="Bebas Neue"/>
                <a:sym typeface="Bebas Neue"/>
              </a:rPr>
              <a:t>Pull factors?</a:t>
            </a:r>
            <a:endParaRPr sz="7000">
              <a:solidFill>
                <a:schemeClr val="lt1"/>
              </a:solidFill>
              <a:latin typeface="Bebas Neue"/>
              <a:ea typeface="Bebas Neue"/>
              <a:cs typeface="Bebas Neue"/>
              <a:sym typeface="Bebas Neue"/>
            </a:endParaRPr>
          </a:p>
        </p:txBody>
      </p:sp>
      <p:pic>
        <p:nvPicPr>
          <p:cNvPr id="212" name="Google Shape;212;p27" title="Negro Family.jpg"/>
          <p:cNvPicPr preferRelativeResize="0"/>
          <p:nvPr>
            <p:ph idx="2" type="pic"/>
          </p:nvPr>
        </p:nvPicPr>
        <p:blipFill rotWithShape="1">
          <a:blip r:embed="rId3">
            <a:alphaModFix/>
          </a:blip>
          <a:srcRect b="6059" l="18034" r="11981" t="0"/>
          <a:stretch/>
        </p:blipFill>
        <p:spPr>
          <a:xfrm>
            <a:off x="7966750" y="1055675"/>
            <a:ext cx="4225249" cy="4746597"/>
          </a:xfrm>
          <a:prstGeom prst="rect">
            <a:avLst/>
          </a:prstGeom>
          <a:noFill/>
          <a:ln>
            <a:noFill/>
          </a:ln>
        </p:spPr>
      </p:pic>
      <p:sp>
        <p:nvSpPr>
          <p:cNvPr id="213" name="Google Shape;213;p27"/>
          <p:cNvSpPr/>
          <p:nvPr/>
        </p:nvSpPr>
        <p:spPr>
          <a:xfrm rot="5400000">
            <a:off x="5378233" y="3358335"/>
            <a:ext cx="4746600" cy="141300"/>
          </a:xfrm>
          <a:prstGeom prst="rect">
            <a:avLst/>
          </a:prstGeom>
          <a:solidFill>
            <a:srgbClr val="EF4A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dark, black, sitting, computer&#10;&#10;Description automatically generated" id="214" name="Google Shape;214;p27"/>
          <p:cNvPicPr preferRelativeResize="0"/>
          <p:nvPr/>
        </p:nvPicPr>
        <p:blipFill rotWithShape="1">
          <a:blip r:embed="rId4">
            <a:alphaModFix/>
          </a:blip>
          <a:srcRect b="18646" l="3221" r="2314" t="0"/>
          <a:stretch/>
        </p:blipFill>
        <p:spPr>
          <a:xfrm>
            <a:off x="377014" y="5802311"/>
            <a:ext cx="7206164" cy="89643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1D28"/>
        </a:solidFill>
      </p:bgPr>
    </p:bg>
    <p:spTree>
      <p:nvGrpSpPr>
        <p:cNvPr id="218" name="Shape 218"/>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9"/>
          <p:cNvSpPr/>
          <p:nvPr/>
        </p:nvSpPr>
        <p:spPr>
          <a:xfrm rot="-5400000">
            <a:off x="8666611" y="3352671"/>
            <a:ext cx="6266700" cy="152700"/>
          </a:xfrm>
          <a:prstGeom prst="rect">
            <a:avLst/>
          </a:prstGeom>
          <a:solidFill>
            <a:srgbClr val="141D2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4" name="Google Shape;224;p29"/>
          <p:cNvSpPr/>
          <p:nvPr/>
        </p:nvSpPr>
        <p:spPr>
          <a:xfrm rot="-5400000">
            <a:off x="6720035" y="1679162"/>
            <a:ext cx="6266729" cy="3499680"/>
          </a:xfrm>
          <a:prstGeom prst="flowChartManualInput">
            <a:avLst/>
          </a:prstGeom>
          <a:solidFill>
            <a:srgbClr val="EF4A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dark, black, sitting, computer&#10;&#10;Description automatically generated" id="225" name="Google Shape;225;p29"/>
          <p:cNvPicPr preferRelativeResize="0"/>
          <p:nvPr/>
        </p:nvPicPr>
        <p:blipFill rotWithShape="1">
          <a:blip r:embed="rId3">
            <a:alphaModFix/>
          </a:blip>
          <a:srcRect b="18646" l="3221" r="2314" t="0"/>
          <a:stretch/>
        </p:blipFill>
        <p:spPr>
          <a:xfrm>
            <a:off x="769432" y="5704033"/>
            <a:ext cx="7206164" cy="896432"/>
          </a:xfrm>
          <a:prstGeom prst="rect">
            <a:avLst/>
          </a:prstGeom>
          <a:noFill/>
          <a:ln>
            <a:noFill/>
          </a:ln>
        </p:spPr>
      </p:pic>
      <p:sp>
        <p:nvSpPr>
          <p:cNvPr id="226" name="Google Shape;226;p29"/>
          <p:cNvSpPr txBox="1"/>
          <p:nvPr/>
        </p:nvSpPr>
        <p:spPr>
          <a:xfrm>
            <a:off x="769425" y="3104775"/>
            <a:ext cx="7079700" cy="183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0">
                <a:solidFill>
                  <a:srgbClr val="141D28"/>
                </a:solidFill>
                <a:latin typeface="Bebas Neue"/>
                <a:ea typeface="Bebas Neue"/>
                <a:cs typeface="Bebas Neue"/>
                <a:sym typeface="Bebas Neue"/>
              </a:rPr>
              <a:t>Gallery Walk</a:t>
            </a:r>
            <a:endParaRPr b="1" sz="7600">
              <a:solidFill>
                <a:srgbClr val="141D28"/>
              </a:solidFill>
              <a:latin typeface="Avenir"/>
              <a:ea typeface="Avenir"/>
              <a:cs typeface="Avenir"/>
              <a:sym typeface="Aveni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0"/>
          <p:cNvSpPr/>
          <p:nvPr/>
        </p:nvSpPr>
        <p:spPr>
          <a:xfrm rot="-5400000">
            <a:off x="8666611" y="3352671"/>
            <a:ext cx="6266700" cy="152700"/>
          </a:xfrm>
          <a:prstGeom prst="rect">
            <a:avLst/>
          </a:prstGeom>
          <a:solidFill>
            <a:srgbClr val="141D2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2" name="Google Shape;232;p30"/>
          <p:cNvSpPr/>
          <p:nvPr/>
        </p:nvSpPr>
        <p:spPr>
          <a:xfrm rot="-5400000">
            <a:off x="6720035" y="1679162"/>
            <a:ext cx="6266729" cy="3499680"/>
          </a:xfrm>
          <a:prstGeom prst="flowChartManualInput">
            <a:avLst/>
          </a:prstGeom>
          <a:solidFill>
            <a:srgbClr val="EF4A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dark, black, sitting, computer&#10;&#10;Description automatically generated" id="233" name="Google Shape;233;p30"/>
          <p:cNvPicPr preferRelativeResize="0"/>
          <p:nvPr/>
        </p:nvPicPr>
        <p:blipFill rotWithShape="1">
          <a:blip r:embed="rId3">
            <a:alphaModFix/>
          </a:blip>
          <a:srcRect b="18646" l="3221" r="2314" t="0"/>
          <a:stretch/>
        </p:blipFill>
        <p:spPr>
          <a:xfrm>
            <a:off x="769432" y="5704033"/>
            <a:ext cx="7206164" cy="896432"/>
          </a:xfrm>
          <a:prstGeom prst="rect">
            <a:avLst/>
          </a:prstGeom>
          <a:noFill/>
          <a:ln>
            <a:noFill/>
          </a:ln>
        </p:spPr>
      </p:pic>
      <p:sp>
        <p:nvSpPr>
          <p:cNvPr id="234" name="Google Shape;234;p30"/>
          <p:cNvSpPr txBox="1"/>
          <p:nvPr/>
        </p:nvSpPr>
        <p:spPr>
          <a:xfrm>
            <a:off x="473225" y="348925"/>
            <a:ext cx="7079700" cy="138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000">
                <a:solidFill>
                  <a:schemeClr val="dk1"/>
                </a:solidFill>
                <a:latin typeface="Bebas Neue"/>
                <a:ea typeface="Bebas Neue"/>
                <a:cs typeface="Bebas Neue"/>
                <a:sym typeface="Bebas Neue"/>
              </a:rPr>
              <a:t>Directions</a:t>
            </a:r>
            <a:endParaRPr b="1" sz="3600">
              <a:solidFill>
                <a:schemeClr val="dk1"/>
              </a:solidFill>
              <a:latin typeface="Avenir"/>
              <a:ea typeface="Avenir"/>
              <a:cs typeface="Avenir"/>
              <a:sym typeface="Avenir"/>
            </a:endParaRPr>
          </a:p>
        </p:txBody>
      </p:sp>
      <p:sp>
        <p:nvSpPr>
          <p:cNvPr id="235" name="Google Shape;235;p30"/>
          <p:cNvSpPr txBox="1"/>
          <p:nvPr>
            <p:ph idx="4294967295" type="subTitle"/>
          </p:nvPr>
        </p:nvSpPr>
        <p:spPr>
          <a:xfrm>
            <a:off x="473225" y="1812625"/>
            <a:ext cx="7565400" cy="3636300"/>
          </a:xfrm>
          <a:prstGeom prst="rect">
            <a:avLst/>
          </a:prstGeom>
          <a:noFill/>
          <a:ln>
            <a:noFill/>
          </a:ln>
        </p:spPr>
        <p:txBody>
          <a:bodyPr anchorCtr="0" anchor="t" bIns="45700" lIns="91425" spcFirstLastPara="1" rIns="91425" wrap="square" tIns="45700">
            <a:normAutofit lnSpcReduction="20000"/>
          </a:bodyPr>
          <a:lstStyle/>
          <a:p>
            <a:pPr indent="-406400" lvl="0" marL="457200" rtl="0" algn="l">
              <a:lnSpc>
                <a:spcPct val="115000"/>
              </a:lnSpc>
              <a:spcBef>
                <a:spcPts val="0"/>
              </a:spcBef>
              <a:spcAft>
                <a:spcPts val="0"/>
              </a:spcAft>
              <a:buClr>
                <a:srgbClr val="141D28"/>
              </a:buClr>
              <a:buSzPts val="2800"/>
              <a:buFont typeface="Avenir"/>
              <a:buChar char="-"/>
            </a:pPr>
            <a:r>
              <a:rPr lang="en-US">
                <a:solidFill>
                  <a:srgbClr val="141D28"/>
                </a:solidFill>
                <a:latin typeface="Avenir"/>
                <a:ea typeface="Avenir"/>
                <a:cs typeface="Avenir"/>
                <a:sym typeface="Avenir"/>
              </a:rPr>
              <a:t>Your group has two minutes at each stop to:</a:t>
            </a:r>
            <a:endParaRPr>
              <a:solidFill>
                <a:srgbClr val="141D28"/>
              </a:solidFill>
              <a:latin typeface="Avenir"/>
              <a:ea typeface="Avenir"/>
              <a:cs typeface="Avenir"/>
              <a:sym typeface="Avenir"/>
            </a:endParaRPr>
          </a:p>
          <a:p>
            <a:pPr indent="-381000" lvl="1" marL="914400" rtl="0" algn="l">
              <a:lnSpc>
                <a:spcPct val="115000"/>
              </a:lnSpc>
              <a:spcBef>
                <a:spcPts val="1000"/>
              </a:spcBef>
              <a:spcAft>
                <a:spcPts val="0"/>
              </a:spcAft>
              <a:buClr>
                <a:srgbClr val="141D28"/>
              </a:buClr>
              <a:buSzPts val="2400"/>
              <a:buFont typeface="Avenir"/>
              <a:buChar char="-"/>
            </a:pPr>
            <a:r>
              <a:rPr lang="en-US">
                <a:solidFill>
                  <a:srgbClr val="141D28"/>
                </a:solidFill>
                <a:latin typeface="Avenir"/>
                <a:ea typeface="Avenir"/>
                <a:cs typeface="Avenir"/>
                <a:sym typeface="Avenir"/>
              </a:rPr>
              <a:t>Observe the image</a:t>
            </a:r>
            <a:endParaRPr>
              <a:solidFill>
                <a:srgbClr val="141D28"/>
              </a:solidFill>
              <a:latin typeface="Avenir"/>
              <a:ea typeface="Avenir"/>
              <a:cs typeface="Avenir"/>
              <a:sym typeface="Avenir"/>
            </a:endParaRPr>
          </a:p>
          <a:p>
            <a:pPr indent="-381000" lvl="1" marL="914400" rtl="0" algn="l">
              <a:lnSpc>
                <a:spcPct val="115000"/>
              </a:lnSpc>
              <a:spcBef>
                <a:spcPts val="1000"/>
              </a:spcBef>
              <a:spcAft>
                <a:spcPts val="0"/>
              </a:spcAft>
              <a:buClr>
                <a:srgbClr val="141D28"/>
              </a:buClr>
              <a:buSzPts val="2400"/>
              <a:buFont typeface="Avenir"/>
              <a:buChar char="-"/>
            </a:pPr>
            <a:r>
              <a:rPr lang="en-US">
                <a:solidFill>
                  <a:srgbClr val="141D28"/>
                </a:solidFill>
                <a:latin typeface="Avenir"/>
                <a:ea typeface="Avenir"/>
                <a:cs typeface="Avenir"/>
                <a:sym typeface="Avenir"/>
              </a:rPr>
              <a:t>Discuss details</a:t>
            </a:r>
            <a:endParaRPr>
              <a:solidFill>
                <a:srgbClr val="141D28"/>
              </a:solidFill>
              <a:latin typeface="Avenir"/>
              <a:ea typeface="Avenir"/>
              <a:cs typeface="Avenir"/>
              <a:sym typeface="Avenir"/>
            </a:endParaRPr>
          </a:p>
          <a:p>
            <a:pPr indent="-381000" lvl="1" marL="914400" rtl="0" algn="l">
              <a:lnSpc>
                <a:spcPct val="115000"/>
              </a:lnSpc>
              <a:spcBef>
                <a:spcPts val="1000"/>
              </a:spcBef>
              <a:spcAft>
                <a:spcPts val="0"/>
              </a:spcAft>
              <a:buClr>
                <a:srgbClr val="141D28"/>
              </a:buClr>
              <a:buSzPts val="2400"/>
              <a:buFont typeface="Avenir"/>
              <a:buChar char="-"/>
            </a:pPr>
            <a:r>
              <a:rPr lang="en-US">
                <a:solidFill>
                  <a:srgbClr val="141D28"/>
                </a:solidFill>
                <a:latin typeface="Avenir"/>
                <a:ea typeface="Avenir"/>
                <a:cs typeface="Avenir"/>
                <a:sym typeface="Avenir"/>
              </a:rPr>
              <a:t>Respond to the posted question on the provided note takers. </a:t>
            </a:r>
            <a:endParaRPr>
              <a:solidFill>
                <a:srgbClr val="141D28"/>
              </a:solidFill>
              <a:latin typeface="Avenir"/>
              <a:ea typeface="Avenir"/>
              <a:cs typeface="Avenir"/>
              <a:sym typeface="Avenir"/>
            </a:endParaRPr>
          </a:p>
          <a:p>
            <a:pPr indent="-406400" lvl="0" marL="457200" rtl="0" algn="l">
              <a:lnSpc>
                <a:spcPct val="115000"/>
              </a:lnSpc>
              <a:spcBef>
                <a:spcPts val="1000"/>
              </a:spcBef>
              <a:spcAft>
                <a:spcPts val="1000"/>
              </a:spcAft>
              <a:buClr>
                <a:srgbClr val="141D28"/>
              </a:buClr>
              <a:buSzPts val="2800"/>
              <a:buFont typeface="Avenir"/>
              <a:buChar char="-"/>
            </a:pPr>
            <a:r>
              <a:rPr lang="en-US">
                <a:solidFill>
                  <a:srgbClr val="141D28"/>
                </a:solidFill>
                <a:latin typeface="Avenir"/>
                <a:ea typeface="Avenir"/>
                <a:cs typeface="Avenir"/>
                <a:sym typeface="Avenir"/>
              </a:rPr>
              <a:t>Make note of any questions or observations you </a:t>
            </a:r>
            <a:r>
              <a:rPr lang="en-US">
                <a:solidFill>
                  <a:srgbClr val="141D28"/>
                </a:solidFill>
                <a:latin typeface="Avenir"/>
                <a:ea typeface="Avenir"/>
                <a:cs typeface="Avenir"/>
                <a:sym typeface="Avenir"/>
              </a:rPr>
              <a:t>want</a:t>
            </a:r>
            <a:r>
              <a:rPr lang="en-US">
                <a:solidFill>
                  <a:srgbClr val="141D28"/>
                </a:solidFill>
                <a:latin typeface="Avenir"/>
                <a:ea typeface="Avenir"/>
                <a:cs typeface="Avenir"/>
                <a:sym typeface="Avenir"/>
              </a:rPr>
              <a:t> to discuss. </a:t>
            </a:r>
            <a:endParaRPr>
              <a:solidFill>
                <a:srgbClr val="141D28"/>
              </a:solidFill>
              <a:latin typeface="Avenir"/>
              <a:ea typeface="Avenir"/>
              <a:cs typeface="Avenir"/>
              <a:sym typeface="Aveni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1"/>
          <p:cNvSpPr/>
          <p:nvPr/>
        </p:nvSpPr>
        <p:spPr>
          <a:xfrm flipH="1" rot="5400000">
            <a:off x="-1942159" y="3319841"/>
            <a:ext cx="5986575" cy="869693"/>
          </a:xfrm>
          <a:prstGeom prst="flowChartManualInput">
            <a:avLst/>
          </a:prstGeom>
          <a:solidFill>
            <a:srgbClr val="141D2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1" name="Google Shape;241;p31"/>
          <p:cNvSpPr/>
          <p:nvPr/>
        </p:nvSpPr>
        <p:spPr>
          <a:xfrm rot="5400000">
            <a:off x="-2588875" y="3678313"/>
            <a:ext cx="5986500" cy="152700"/>
          </a:xfrm>
          <a:prstGeom prst="rect">
            <a:avLst/>
          </a:prstGeom>
          <a:solidFill>
            <a:srgbClr val="EF4A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2" name="Google Shape;242;p31"/>
          <p:cNvSpPr txBox="1"/>
          <p:nvPr/>
        </p:nvSpPr>
        <p:spPr>
          <a:xfrm>
            <a:off x="328025" y="110125"/>
            <a:ext cx="1158000" cy="651300"/>
          </a:xfrm>
          <a:prstGeom prst="rect">
            <a:avLst/>
          </a:prstGeom>
          <a:noFill/>
          <a:ln>
            <a:noFill/>
          </a:ln>
        </p:spPr>
        <p:txBody>
          <a:bodyPr anchorCtr="0" anchor="t" bIns="0" lIns="0" spcFirstLastPara="1" rIns="0" wrap="square" tIns="0">
            <a:normAutofit fontScale="25000"/>
          </a:bodyPr>
          <a:lstStyle/>
          <a:p>
            <a:pPr indent="0" lvl="0" marL="0" rtl="0" algn="l">
              <a:spcBef>
                <a:spcPts val="0"/>
              </a:spcBef>
              <a:spcAft>
                <a:spcPts val="0"/>
              </a:spcAft>
              <a:buNone/>
            </a:pPr>
            <a:r>
              <a:rPr lang="en-US" sz="11000">
                <a:solidFill>
                  <a:srgbClr val="141D28"/>
                </a:solidFill>
                <a:latin typeface="Bebas Neue"/>
                <a:ea typeface="Bebas Neue"/>
                <a:cs typeface="Bebas Neue"/>
                <a:sym typeface="Bebas Neue"/>
              </a:rPr>
              <a:t>Exhibit 1</a:t>
            </a:r>
            <a:endParaRPr sz="11000">
              <a:solidFill>
                <a:srgbClr val="141D28"/>
              </a:solidFill>
              <a:latin typeface="Bebas Neue"/>
              <a:ea typeface="Bebas Neue"/>
              <a:cs typeface="Bebas Neue"/>
              <a:sym typeface="Bebas Neue"/>
            </a:endParaRPr>
          </a:p>
        </p:txBody>
      </p:sp>
      <p:pic>
        <p:nvPicPr>
          <p:cNvPr id="243" name="Google Shape;243;p31" title="Employment of.jpg"/>
          <p:cNvPicPr preferRelativeResize="0"/>
          <p:nvPr/>
        </p:nvPicPr>
        <p:blipFill>
          <a:blip r:embed="rId3">
            <a:alphaModFix/>
          </a:blip>
          <a:stretch>
            <a:fillRect/>
          </a:stretch>
        </p:blipFill>
        <p:spPr>
          <a:xfrm>
            <a:off x="4765900" y="152400"/>
            <a:ext cx="4351735" cy="65532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4"/>
          <p:cNvSpPr/>
          <p:nvPr/>
        </p:nvSpPr>
        <p:spPr>
          <a:xfrm rot="-5400000">
            <a:off x="8666611" y="3352671"/>
            <a:ext cx="6266700" cy="152700"/>
          </a:xfrm>
          <a:prstGeom prst="rect">
            <a:avLst/>
          </a:prstGeom>
          <a:solidFill>
            <a:srgbClr val="141D2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9" name="Google Shape;99;p14"/>
          <p:cNvSpPr/>
          <p:nvPr/>
        </p:nvSpPr>
        <p:spPr>
          <a:xfrm rot="-5400000">
            <a:off x="6720035" y="1679162"/>
            <a:ext cx="6266729" cy="3499680"/>
          </a:xfrm>
          <a:prstGeom prst="flowChartManualInput">
            <a:avLst/>
          </a:prstGeom>
          <a:solidFill>
            <a:srgbClr val="EF4A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dark, black, sitting, computer&#10;&#10;Description automatically generated" id="100" name="Google Shape;100;p14"/>
          <p:cNvPicPr preferRelativeResize="0"/>
          <p:nvPr/>
        </p:nvPicPr>
        <p:blipFill rotWithShape="1">
          <a:blip r:embed="rId3">
            <a:alphaModFix/>
          </a:blip>
          <a:srcRect b="18646" l="3221" r="2314" t="0"/>
          <a:stretch/>
        </p:blipFill>
        <p:spPr>
          <a:xfrm>
            <a:off x="769432" y="5704033"/>
            <a:ext cx="7206164" cy="896432"/>
          </a:xfrm>
          <a:prstGeom prst="rect">
            <a:avLst/>
          </a:prstGeom>
          <a:noFill/>
          <a:ln>
            <a:noFill/>
          </a:ln>
        </p:spPr>
      </p:pic>
      <p:sp>
        <p:nvSpPr>
          <p:cNvPr id="101" name="Google Shape;101;p14"/>
          <p:cNvSpPr txBox="1"/>
          <p:nvPr/>
        </p:nvSpPr>
        <p:spPr>
          <a:xfrm>
            <a:off x="769425" y="2177425"/>
            <a:ext cx="7079700" cy="3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0">
                <a:solidFill>
                  <a:srgbClr val="141D28"/>
                </a:solidFill>
                <a:latin typeface="Bebas Neue"/>
                <a:ea typeface="Bebas Neue"/>
                <a:cs typeface="Bebas Neue"/>
                <a:sym typeface="Bebas Neue"/>
              </a:rPr>
              <a:t>See, Think, Wonder</a:t>
            </a:r>
            <a:endParaRPr b="1" sz="7600">
              <a:solidFill>
                <a:srgbClr val="141D28"/>
              </a:solidFill>
              <a:latin typeface="Avenir"/>
              <a:ea typeface="Avenir"/>
              <a:cs typeface="Avenir"/>
              <a:sym typeface="Aveni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2"/>
          <p:cNvSpPr/>
          <p:nvPr/>
        </p:nvSpPr>
        <p:spPr>
          <a:xfrm flipH="1" rot="5400000">
            <a:off x="-1811057" y="3450937"/>
            <a:ext cx="5724370" cy="869693"/>
          </a:xfrm>
          <a:prstGeom prst="flowChartManualInput">
            <a:avLst/>
          </a:prstGeom>
          <a:solidFill>
            <a:srgbClr val="141D2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9" name="Google Shape;249;p32"/>
          <p:cNvSpPr/>
          <p:nvPr/>
        </p:nvSpPr>
        <p:spPr>
          <a:xfrm rot="5400000">
            <a:off x="-2457775" y="3809411"/>
            <a:ext cx="5724300" cy="152700"/>
          </a:xfrm>
          <a:prstGeom prst="rect">
            <a:avLst/>
          </a:prstGeom>
          <a:solidFill>
            <a:srgbClr val="EF4A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0" name="Google Shape;250;p32"/>
          <p:cNvSpPr txBox="1"/>
          <p:nvPr/>
        </p:nvSpPr>
        <p:spPr>
          <a:xfrm>
            <a:off x="328025" y="203200"/>
            <a:ext cx="1158000" cy="651300"/>
          </a:xfrm>
          <a:prstGeom prst="rect">
            <a:avLst/>
          </a:prstGeom>
          <a:noFill/>
          <a:ln>
            <a:noFill/>
          </a:ln>
        </p:spPr>
        <p:txBody>
          <a:bodyPr anchorCtr="0" anchor="b" bIns="0" lIns="0" spcFirstLastPara="1" rIns="0" wrap="square" tIns="0">
            <a:normAutofit fontScale="25000"/>
          </a:bodyPr>
          <a:lstStyle/>
          <a:p>
            <a:pPr indent="0" lvl="0" marL="0" rtl="0" algn="l">
              <a:spcBef>
                <a:spcPts val="0"/>
              </a:spcBef>
              <a:spcAft>
                <a:spcPts val="0"/>
              </a:spcAft>
              <a:buNone/>
            </a:pPr>
            <a:r>
              <a:rPr lang="en-US" sz="11000">
                <a:solidFill>
                  <a:srgbClr val="141D28"/>
                </a:solidFill>
                <a:latin typeface="Bebas Neue"/>
                <a:ea typeface="Bebas Neue"/>
                <a:cs typeface="Bebas Neue"/>
                <a:sym typeface="Bebas Neue"/>
              </a:rPr>
              <a:t>Exhibit 2</a:t>
            </a:r>
            <a:endParaRPr sz="11000">
              <a:solidFill>
                <a:srgbClr val="141D28"/>
              </a:solidFill>
              <a:latin typeface="Bebas Neue"/>
              <a:ea typeface="Bebas Neue"/>
              <a:cs typeface="Bebas Neue"/>
              <a:sym typeface="Bebas Neue"/>
            </a:endParaRPr>
          </a:p>
        </p:txBody>
      </p:sp>
      <p:pic>
        <p:nvPicPr>
          <p:cNvPr id="251" name="Google Shape;251;p32"/>
          <p:cNvPicPr preferRelativeResize="0"/>
          <p:nvPr/>
        </p:nvPicPr>
        <p:blipFill>
          <a:blip r:embed="rId3">
            <a:alphaModFix/>
          </a:blip>
          <a:stretch>
            <a:fillRect/>
          </a:stretch>
        </p:blipFill>
        <p:spPr>
          <a:xfrm>
            <a:off x="2884125" y="152400"/>
            <a:ext cx="8035195" cy="6553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3"/>
          <p:cNvSpPr/>
          <p:nvPr/>
        </p:nvSpPr>
        <p:spPr>
          <a:xfrm flipH="1" rot="5400000">
            <a:off x="-1942159" y="3319841"/>
            <a:ext cx="5986575" cy="869693"/>
          </a:xfrm>
          <a:prstGeom prst="flowChartManualInput">
            <a:avLst/>
          </a:prstGeom>
          <a:solidFill>
            <a:srgbClr val="141D2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7" name="Google Shape;257;p33"/>
          <p:cNvSpPr/>
          <p:nvPr/>
        </p:nvSpPr>
        <p:spPr>
          <a:xfrm rot="5400000">
            <a:off x="-2588875" y="3678313"/>
            <a:ext cx="5986500" cy="152700"/>
          </a:xfrm>
          <a:prstGeom prst="rect">
            <a:avLst/>
          </a:prstGeom>
          <a:solidFill>
            <a:srgbClr val="EF4A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58" name="Google Shape;258;p33" title="RailMap.jpg"/>
          <p:cNvPicPr preferRelativeResize="0"/>
          <p:nvPr/>
        </p:nvPicPr>
        <p:blipFill rotWithShape="1">
          <a:blip r:embed="rId3">
            <a:alphaModFix/>
          </a:blip>
          <a:srcRect b="1435" l="1537" r="1157" t="1552"/>
          <a:stretch/>
        </p:blipFill>
        <p:spPr>
          <a:xfrm>
            <a:off x="2435000" y="110125"/>
            <a:ext cx="9435648" cy="6637900"/>
          </a:xfrm>
          <a:prstGeom prst="rect">
            <a:avLst/>
          </a:prstGeom>
          <a:noFill/>
          <a:ln>
            <a:noFill/>
          </a:ln>
          <a:effectLst>
            <a:outerShdw blurRad="57150" rotWithShape="0" algn="bl" dir="5400000" dist="19050">
              <a:srgbClr val="000000">
                <a:alpha val="50000"/>
              </a:srgbClr>
            </a:outerShdw>
          </a:effectLst>
        </p:spPr>
      </p:pic>
      <p:sp>
        <p:nvSpPr>
          <p:cNvPr id="259" name="Google Shape;259;p33"/>
          <p:cNvSpPr txBox="1"/>
          <p:nvPr/>
        </p:nvSpPr>
        <p:spPr>
          <a:xfrm>
            <a:off x="328025" y="110125"/>
            <a:ext cx="1158000" cy="651300"/>
          </a:xfrm>
          <a:prstGeom prst="rect">
            <a:avLst/>
          </a:prstGeom>
          <a:noFill/>
          <a:ln>
            <a:noFill/>
          </a:ln>
        </p:spPr>
        <p:txBody>
          <a:bodyPr anchorCtr="0" anchor="t" bIns="0" lIns="0" spcFirstLastPara="1" rIns="0" wrap="square" tIns="0">
            <a:normAutofit fontScale="25000"/>
          </a:bodyPr>
          <a:lstStyle/>
          <a:p>
            <a:pPr indent="0" lvl="0" marL="0" rtl="0" algn="l">
              <a:spcBef>
                <a:spcPts val="0"/>
              </a:spcBef>
              <a:spcAft>
                <a:spcPts val="0"/>
              </a:spcAft>
              <a:buNone/>
            </a:pPr>
            <a:r>
              <a:rPr lang="en-US" sz="11000">
                <a:solidFill>
                  <a:srgbClr val="141D28"/>
                </a:solidFill>
                <a:latin typeface="Bebas Neue"/>
                <a:ea typeface="Bebas Neue"/>
                <a:cs typeface="Bebas Neue"/>
                <a:sym typeface="Bebas Neue"/>
              </a:rPr>
              <a:t>Exhibit 3</a:t>
            </a:r>
            <a:endParaRPr sz="11000">
              <a:solidFill>
                <a:srgbClr val="141D28"/>
              </a:solidFill>
              <a:latin typeface="Bebas Neue"/>
              <a:ea typeface="Bebas Neue"/>
              <a:cs typeface="Bebas Neue"/>
              <a:sym typeface="Bebas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4"/>
          <p:cNvSpPr/>
          <p:nvPr/>
        </p:nvSpPr>
        <p:spPr>
          <a:xfrm flipH="1" rot="5400000">
            <a:off x="-1942159" y="3319841"/>
            <a:ext cx="5986575" cy="869693"/>
          </a:xfrm>
          <a:prstGeom prst="flowChartManualInput">
            <a:avLst/>
          </a:prstGeom>
          <a:solidFill>
            <a:srgbClr val="141D2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5" name="Google Shape;265;p34"/>
          <p:cNvSpPr/>
          <p:nvPr/>
        </p:nvSpPr>
        <p:spPr>
          <a:xfrm rot="5400000">
            <a:off x="-2588875" y="3678313"/>
            <a:ext cx="5986500" cy="152700"/>
          </a:xfrm>
          <a:prstGeom prst="rect">
            <a:avLst/>
          </a:prstGeom>
          <a:solidFill>
            <a:srgbClr val="EF4A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6" name="Google Shape;266;p34"/>
          <p:cNvSpPr txBox="1"/>
          <p:nvPr/>
        </p:nvSpPr>
        <p:spPr>
          <a:xfrm>
            <a:off x="328025" y="110100"/>
            <a:ext cx="1158000" cy="651300"/>
          </a:xfrm>
          <a:prstGeom prst="rect">
            <a:avLst/>
          </a:prstGeom>
          <a:noFill/>
          <a:ln>
            <a:noFill/>
          </a:ln>
        </p:spPr>
        <p:txBody>
          <a:bodyPr anchorCtr="0" anchor="t" bIns="0" lIns="0" spcFirstLastPara="1" rIns="0" wrap="square" tIns="0">
            <a:normAutofit fontScale="25000"/>
          </a:bodyPr>
          <a:lstStyle/>
          <a:p>
            <a:pPr indent="0" lvl="0" marL="0" rtl="0" algn="l">
              <a:spcBef>
                <a:spcPts val="0"/>
              </a:spcBef>
              <a:spcAft>
                <a:spcPts val="0"/>
              </a:spcAft>
              <a:buNone/>
            </a:pPr>
            <a:r>
              <a:rPr lang="en-US" sz="11000">
                <a:solidFill>
                  <a:srgbClr val="141D28"/>
                </a:solidFill>
                <a:latin typeface="Bebas Neue"/>
                <a:ea typeface="Bebas Neue"/>
                <a:cs typeface="Bebas Neue"/>
                <a:sym typeface="Bebas Neue"/>
              </a:rPr>
              <a:t>Exhibit 4</a:t>
            </a:r>
            <a:endParaRPr sz="11000">
              <a:solidFill>
                <a:srgbClr val="141D28"/>
              </a:solidFill>
              <a:latin typeface="Bebas Neue"/>
              <a:ea typeface="Bebas Neue"/>
              <a:cs typeface="Bebas Neue"/>
              <a:sym typeface="Bebas Neue"/>
            </a:endParaRPr>
          </a:p>
        </p:txBody>
      </p:sp>
      <p:pic>
        <p:nvPicPr>
          <p:cNvPr id="267" name="Google Shape;267;p34" title="Negro Family.jpg"/>
          <p:cNvPicPr preferRelativeResize="0"/>
          <p:nvPr/>
        </p:nvPicPr>
        <p:blipFill rotWithShape="1">
          <a:blip r:embed="rId3">
            <a:alphaModFix/>
          </a:blip>
          <a:srcRect b="0" l="0" r="0" t="0"/>
          <a:stretch/>
        </p:blipFill>
        <p:spPr>
          <a:xfrm>
            <a:off x="2984575" y="110100"/>
            <a:ext cx="7931197" cy="6637799"/>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5"/>
          <p:cNvSpPr/>
          <p:nvPr/>
        </p:nvSpPr>
        <p:spPr>
          <a:xfrm flipH="1" rot="5400000">
            <a:off x="-1811057" y="3450937"/>
            <a:ext cx="5724370" cy="869693"/>
          </a:xfrm>
          <a:prstGeom prst="flowChartManualInput">
            <a:avLst/>
          </a:prstGeom>
          <a:solidFill>
            <a:srgbClr val="141D2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3" name="Google Shape;273;p35"/>
          <p:cNvSpPr/>
          <p:nvPr/>
        </p:nvSpPr>
        <p:spPr>
          <a:xfrm rot="5400000">
            <a:off x="-2457775" y="3809411"/>
            <a:ext cx="5724300" cy="152700"/>
          </a:xfrm>
          <a:prstGeom prst="rect">
            <a:avLst/>
          </a:prstGeom>
          <a:solidFill>
            <a:srgbClr val="EF4A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4" name="Google Shape;274;p35"/>
          <p:cNvSpPr txBox="1"/>
          <p:nvPr/>
        </p:nvSpPr>
        <p:spPr>
          <a:xfrm>
            <a:off x="328025" y="101725"/>
            <a:ext cx="1158000" cy="651300"/>
          </a:xfrm>
          <a:prstGeom prst="rect">
            <a:avLst/>
          </a:prstGeom>
          <a:noFill/>
          <a:ln>
            <a:noFill/>
          </a:ln>
        </p:spPr>
        <p:txBody>
          <a:bodyPr anchorCtr="0" anchor="t" bIns="0" lIns="0" spcFirstLastPara="1" rIns="0" wrap="square" tIns="0">
            <a:normAutofit fontScale="25000"/>
          </a:bodyPr>
          <a:lstStyle/>
          <a:p>
            <a:pPr indent="0" lvl="0" marL="0" rtl="0" algn="l">
              <a:spcBef>
                <a:spcPts val="0"/>
              </a:spcBef>
              <a:spcAft>
                <a:spcPts val="0"/>
              </a:spcAft>
              <a:buNone/>
            </a:pPr>
            <a:r>
              <a:rPr lang="en-US" sz="11000">
                <a:solidFill>
                  <a:srgbClr val="141D28"/>
                </a:solidFill>
                <a:latin typeface="Bebas Neue"/>
                <a:ea typeface="Bebas Neue"/>
                <a:cs typeface="Bebas Neue"/>
                <a:sym typeface="Bebas Neue"/>
              </a:rPr>
              <a:t>Exhibit 5</a:t>
            </a:r>
            <a:endParaRPr sz="11000">
              <a:solidFill>
                <a:srgbClr val="141D28"/>
              </a:solidFill>
              <a:latin typeface="Bebas Neue"/>
              <a:ea typeface="Bebas Neue"/>
              <a:cs typeface="Bebas Neue"/>
              <a:sym typeface="Bebas Neue"/>
            </a:endParaRPr>
          </a:p>
        </p:txBody>
      </p:sp>
      <p:pic>
        <p:nvPicPr>
          <p:cNvPr id="275" name="Google Shape;275;p35" title="UrbanLeagueCard.jpg"/>
          <p:cNvPicPr preferRelativeResize="0"/>
          <p:nvPr/>
        </p:nvPicPr>
        <p:blipFill>
          <a:blip r:embed="rId3">
            <a:alphaModFix/>
          </a:blip>
          <a:stretch>
            <a:fillRect/>
          </a:stretch>
        </p:blipFill>
        <p:spPr>
          <a:xfrm>
            <a:off x="1908750" y="541250"/>
            <a:ext cx="9741950" cy="5775499"/>
          </a:xfrm>
          <a:prstGeom prst="rect">
            <a:avLst/>
          </a:prstGeom>
          <a:noFill/>
          <a:ln>
            <a:noFill/>
          </a:ln>
          <a:effectLst>
            <a:outerShdw blurRad="57150" rotWithShape="0" algn="bl" dir="5400000" dist="19050">
              <a:srgbClr val="000000">
                <a:alpha val="50000"/>
              </a:srgbClr>
            </a:outerShdw>
          </a:effectLst>
        </p:spPr>
      </p:pic>
      <p:sp>
        <p:nvSpPr>
          <p:cNvPr id="276" name="Google Shape;276;p35"/>
          <p:cNvSpPr txBox="1"/>
          <p:nvPr/>
        </p:nvSpPr>
        <p:spPr>
          <a:xfrm>
            <a:off x="328025" y="660050"/>
            <a:ext cx="1048500" cy="219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US" sz="2200">
                <a:solidFill>
                  <a:srgbClr val="EF4A25"/>
                </a:solidFill>
                <a:latin typeface="Bebas Neue"/>
                <a:ea typeface="Bebas Neue"/>
                <a:cs typeface="Bebas Neue"/>
                <a:sym typeface="Bebas Neue"/>
              </a:rPr>
              <a:t>(Front)</a:t>
            </a:r>
            <a:endParaRPr sz="2200">
              <a:solidFill>
                <a:srgbClr val="EF4A25"/>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6"/>
          <p:cNvSpPr/>
          <p:nvPr/>
        </p:nvSpPr>
        <p:spPr>
          <a:xfrm flipH="1" rot="5400000">
            <a:off x="-1811057" y="3450937"/>
            <a:ext cx="5724370" cy="869693"/>
          </a:xfrm>
          <a:prstGeom prst="flowChartManualInput">
            <a:avLst/>
          </a:prstGeom>
          <a:solidFill>
            <a:srgbClr val="141D2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2" name="Google Shape;282;p36"/>
          <p:cNvSpPr/>
          <p:nvPr/>
        </p:nvSpPr>
        <p:spPr>
          <a:xfrm rot="5400000">
            <a:off x="-2457775" y="3809411"/>
            <a:ext cx="5724300" cy="152700"/>
          </a:xfrm>
          <a:prstGeom prst="rect">
            <a:avLst/>
          </a:prstGeom>
          <a:solidFill>
            <a:srgbClr val="EF4A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3" name="Google Shape;283;p36"/>
          <p:cNvSpPr txBox="1"/>
          <p:nvPr/>
        </p:nvSpPr>
        <p:spPr>
          <a:xfrm>
            <a:off x="328025" y="101725"/>
            <a:ext cx="1158000" cy="651300"/>
          </a:xfrm>
          <a:prstGeom prst="rect">
            <a:avLst/>
          </a:prstGeom>
          <a:noFill/>
          <a:ln>
            <a:noFill/>
          </a:ln>
        </p:spPr>
        <p:txBody>
          <a:bodyPr anchorCtr="0" anchor="t" bIns="0" lIns="0" spcFirstLastPara="1" rIns="0" wrap="square" tIns="0">
            <a:normAutofit fontScale="25000"/>
          </a:bodyPr>
          <a:lstStyle/>
          <a:p>
            <a:pPr indent="0" lvl="0" marL="0" rtl="0" algn="l">
              <a:spcBef>
                <a:spcPts val="0"/>
              </a:spcBef>
              <a:spcAft>
                <a:spcPts val="0"/>
              </a:spcAft>
              <a:buNone/>
            </a:pPr>
            <a:r>
              <a:rPr lang="en-US" sz="11000">
                <a:solidFill>
                  <a:srgbClr val="141D28"/>
                </a:solidFill>
                <a:latin typeface="Bebas Neue"/>
                <a:ea typeface="Bebas Neue"/>
                <a:cs typeface="Bebas Neue"/>
                <a:sym typeface="Bebas Neue"/>
              </a:rPr>
              <a:t>Exhibit 5</a:t>
            </a:r>
            <a:endParaRPr sz="11000">
              <a:solidFill>
                <a:srgbClr val="141D28"/>
              </a:solidFill>
              <a:latin typeface="Bebas Neue"/>
              <a:ea typeface="Bebas Neue"/>
              <a:cs typeface="Bebas Neue"/>
              <a:sym typeface="Bebas Neue"/>
            </a:endParaRPr>
          </a:p>
        </p:txBody>
      </p:sp>
      <p:sp>
        <p:nvSpPr>
          <p:cNvPr id="284" name="Google Shape;284;p36"/>
          <p:cNvSpPr txBox="1"/>
          <p:nvPr/>
        </p:nvSpPr>
        <p:spPr>
          <a:xfrm>
            <a:off x="328025" y="524425"/>
            <a:ext cx="1048500" cy="3849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lang="en-US" sz="2200">
                <a:solidFill>
                  <a:srgbClr val="EF4A25"/>
                </a:solidFill>
                <a:latin typeface="Bebas Neue"/>
                <a:ea typeface="Bebas Neue"/>
                <a:cs typeface="Bebas Neue"/>
                <a:sym typeface="Bebas Neue"/>
              </a:rPr>
              <a:t>(Back)</a:t>
            </a:r>
            <a:endParaRPr sz="2200">
              <a:solidFill>
                <a:srgbClr val="EF4A25"/>
              </a:solidFill>
              <a:latin typeface="Calibri"/>
              <a:ea typeface="Calibri"/>
              <a:cs typeface="Calibri"/>
              <a:sym typeface="Calibri"/>
            </a:endParaRPr>
          </a:p>
        </p:txBody>
      </p:sp>
      <p:pic>
        <p:nvPicPr>
          <p:cNvPr id="285" name="Google Shape;285;p36" title="UrbanLeagueCard2.jpg"/>
          <p:cNvPicPr preferRelativeResize="0"/>
          <p:nvPr/>
        </p:nvPicPr>
        <p:blipFill>
          <a:blip r:embed="rId3">
            <a:alphaModFix/>
          </a:blip>
          <a:stretch>
            <a:fillRect/>
          </a:stretch>
        </p:blipFill>
        <p:spPr>
          <a:xfrm>
            <a:off x="4665300" y="152400"/>
            <a:ext cx="3946582" cy="65532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7"/>
          <p:cNvSpPr/>
          <p:nvPr/>
        </p:nvSpPr>
        <p:spPr>
          <a:xfrm flipH="1" rot="5400000">
            <a:off x="-1942159" y="3319841"/>
            <a:ext cx="5986575" cy="869693"/>
          </a:xfrm>
          <a:prstGeom prst="flowChartManualInput">
            <a:avLst/>
          </a:prstGeom>
          <a:solidFill>
            <a:srgbClr val="141D2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1" name="Google Shape;291;p37"/>
          <p:cNvSpPr/>
          <p:nvPr/>
        </p:nvSpPr>
        <p:spPr>
          <a:xfrm rot="5400000">
            <a:off x="-2588875" y="3678313"/>
            <a:ext cx="5986500" cy="152700"/>
          </a:xfrm>
          <a:prstGeom prst="rect">
            <a:avLst/>
          </a:prstGeom>
          <a:solidFill>
            <a:srgbClr val="EF4A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2" name="Google Shape;292;p37"/>
          <p:cNvSpPr txBox="1"/>
          <p:nvPr/>
        </p:nvSpPr>
        <p:spPr>
          <a:xfrm>
            <a:off x="328025" y="110100"/>
            <a:ext cx="1158000" cy="651300"/>
          </a:xfrm>
          <a:prstGeom prst="rect">
            <a:avLst/>
          </a:prstGeom>
          <a:noFill/>
          <a:ln>
            <a:noFill/>
          </a:ln>
        </p:spPr>
        <p:txBody>
          <a:bodyPr anchorCtr="0" anchor="t" bIns="0" lIns="0" spcFirstLastPara="1" rIns="0" wrap="square" tIns="0">
            <a:normAutofit fontScale="25000"/>
          </a:bodyPr>
          <a:lstStyle/>
          <a:p>
            <a:pPr indent="0" lvl="0" marL="0" rtl="0" algn="l">
              <a:spcBef>
                <a:spcPts val="0"/>
              </a:spcBef>
              <a:spcAft>
                <a:spcPts val="0"/>
              </a:spcAft>
              <a:buNone/>
            </a:pPr>
            <a:r>
              <a:rPr lang="en-US" sz="11000">
                <a:solidFill>
                  <a:srgbClr val="141D28"/>
                </a:solidFill>
                <a:latin typeface="Bebas Neue"/>
                <a:ea typeface="Bebas Neue"/>
                <a:cs typeface="Bebas Neue"/>
                <a:sym typeface="Bebas Neue"/>
              </a:rPr>
              <a:t>Exhibit 6</a:t>
            </a:r>
            <a:endParaRPr sz="11000">
              <a:solidFill>
                <a:srgbClr val="141D28"/>
              </a:solidFill>
              <a:latin typeface="Bebas Neue"/>
              <a:ea typeface="Bebas Neue"/>
              <a:cs typeface="Bebas Neue"/>
              <a:sym typeface="Bebas Neue"/>
            </a:endParaRPr>
          </a:p>
        </p:txBody>
      </p:sp>
      <p:pic>
        <p:nvPicPr>
          <p:cNvPr id="293" name="Google Shape;293;p37" title="Worker.jpg"/>
          <p:cNvPicPr preferRelativeResize="0"/>
          <p:nvPr/>
        </p:nvPicPr>
        <p:blipFill rotWithShape="1">
          <a:blip r:embed="rId3">
            <a:alphaModFix/>
          </a:blip>
          <a:srcRect b="0" l="2570" r="2561" t="0"/>
          <a:stretch/>
        </p:blipFill>
        <p:spPr>
          <a:xfrm>
            <a:off x="2984575" y="110100"/>
            <a:ext cx="7931197" cy="6637799"/>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8"/>
          <p:cNvSpPr/>
          <p:nvPr/>
        </p:nvSpPr>
        <p:spPr>
          <a:xfrm flipH="1" rot="5400000">
            <a:off x="-1942159" y="3319841"/>
            <a:ext cx="5986575" cy="869693"/>
          </a:xfrm>
          <a:prstGeom prst="flowChartManualInput">
            <a:avLst/>
          </a:prstGeom>
          <a:solidFill>
            <a:srgbClr val="141D2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9" name="Google Shape;299;p38"/>
          <p:cNvSpPr/>
          <p:nvPr/>
        </p:nvSpPr>
        <p:spPr>
          <a:xfrm rot="5400000">
            <a:off x="-2588875" y="3678313"/>
            <a:ext cx="5986500" cy="152700"/>
          </a:xfrm>
          <a:prstGeom prst="rect">
            <a:avLst/>
          </a:prstGeom>
          <a:solidFill>
            <a:srgbClr val="EF4A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0" name="Google Shape;300;p38"/>
          <p:cNvSpPr txBox="1"/>
          <p:nvPr/>
        </p:nvSpPr>
        <p:spPr>
          <a:xfrm>
            <a:off x="328025" y="110100"/>
            <a:ext cx="1158000" cy="651300"/>
          </a:xfrm>
          <a:prstGeom prst="rect">
            <a:avLst/>
          </a:prstGeom>
          <a:noFill/>
          <a:ln>
            <a:noFill/>
          </a:ln>
        </p:spPr>
        <p:txBody>
          <a:bodyPr anchorCtr="0" anchor="t" bIns="0" lIns="0" spcFirstLastPara="1" rIns="0" wrap="square" tIns="0">
            <a:normAutofit fontScale="25000"/>
          </a:bodyPr>
          <a:lstStyle/>
          <a:p>
            <a:pPr indent="0" lvl="0" marL="0" rtl="0" algn="l">
              <a:spcBef>
                <a:spcPts val="0"/>
              </a:spcBef>
              <a:spcAft>
                <a:spcPts val="0"/>
              </a:spcAft>
              <a:buNone/>
            </a:pPr>
            <a:r>
              <a:rPr lang="en-US" sz="11000">
                <a:solidFill>
                  <a:srgbClr val="141D28"/>
                </a:solidFill>
                <a:latin typeface="Bebas Neue"/>
                <a:ea typeface="Bebas Neue"/>
                <a:cs typeface="Bebas Neue"/>
                <a:sym typeface="Bebas Neue"/>
              </a:rPr>
              <a:t>Exhibit 7</a:t>
            </a:r>
            <a:endParaRPr sz="11000">
              <a:solidFill>
                <a:srgbClr val="141D28"/>
              </a:solidFill>
              <a:latin typeface="Bebas Neue"/>
              <a:ea typeface="Bebas Neue"/>
              <a:cs typeface="Bebas Neue"/>
              <a:sym typeface="Bebas Neue"/>
            </a:endParaRPr>
          </a:p>
        </p:txBody>
      </p:sp>
      <p:pic>
        <p:nvPicPr>
          <p:cNvPr id="301" name="Google Shape;301;p38" title="JEJBoyhood.jpg"/>
          <p:cNvPicPr preferRelativeResize="0"/>
          <p:nvPr/>
        </p:nvPicPr>
        <p:blipFill rotWithShape="1">
          <a:blip r:embed="rId3">
            <a:alphaModFix/>
          </a:blip>
          <a:srcRect b="28212" l="0" r="0" t="0"/>
          <a:stretch/>
        </p:blipFill>
        <p:spPr>
          <a:xfrm>
            <a:off x="5993475" y="761400"/>
            <a:ext cx="5997425" cy="5019375"/>
          </a:xfrm>
          <a:prstGeom prst="rect">
            <a:avLst/>
          </a:prstGeom>
          <a:noFill/>
          <a:ln>
            <a:noFill/>
          </a:ln>
          <a:effectLst>
            <a:outerShdw blurRad="57150" rotWithShape="0" algn="bl" dir="5400000" dist="19050">
              <a:srgbClr val="000000">
                <a:alpha val="50000"/>
              </a:srgbClr>
            </a:outerShdw>
          </a:effectLst>
        </p:spPr>
      </p:pic>
      <p:pic>
        <p:nvPicPr>
          <p:cNvPr id="302" name="Google Shape;302;p38" title="JEJBoyhood1.jpg"/>
          <p:cNvPicPr preferRelativeResize="0"/>
          <p:nvPr/>
        </p:nvPicPr>
        <p:blipFill rotWithShape="1">
          <a:blip r:embed="rId4">
            <a:alphaModFix/>
          </a:blip>
          <a:srcRect b="9181" l="0" r="0" t="0"/>
          <a:stretch/>
        </p:blipFill>
        <p:spPr>
          <a:xfrm>
            <a:off x="1643500" y="761400"/>
            <a:ext cx="4089675" cy="50193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9"/>
          <p:cNvSpPr/>
          <p:nvPr/>
        </p:nvSpPr>
        <p:spPr>
          <a:xfrm>
            <a:off x="1" y="1055687"/>
            <a:ext cx="7536300" cy="4746600"/>
          </a:xfrm>
          <a:prstGeom prst="rect">
            <a:avLst/>
          </a:prstGeom>
          <a:solidFill>
            <a:srgbClr val="141D2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8" name="Google Shape;308;p39"/>
          <p:cNvSpPr txBox="1"/>
          <p:nvPr>
            <p:ph type="title"/>
          </p:nvPr>
        </p:nvSpPr>
        <p:spPr>
          <a:xfrm>
            <a:off x="377025" y="1055675"/>
            <a:ext cx="6866400" cy="3671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lang="en-US" sz="7000">
                <a:solidFill>
                  <a:schemeClr val="lt1"/>
                </a:solidFill>
                <a:latin typeface="Bebas Neue"/>
                <a:ea typeface="Bebas Neue"/>
                <a:cs typeface="Bebas Neue"/>
                <a:sym typeface="Bebas Neue"/>
              </a:rPr>
              <a:t>What motivates people to migrate?</a:t>
            </a:r>
            <a:endParaRPr sz="7000">
              <a:solidFill>
                <a:schemeClr val="lt1"/>
              </a:solidFill>
              <a:latin typeface="Bebas Neue"/>
              <a:ea typeface="Bebas Neue"/>
              <a:cs typeface="Bebas Neue"/>
              <a:sym typeface="Bebas Neue"/>
            </a:endParaRPr>
          </a:p>
        </p:txBody>
      </p:sp>
      <p:pic>
        <p:nvPicPr>
          <p:cNvPr id="309" name="Google Shape;309;p39" title="migrantfamily4.jpg"/>
          <p:cNvPicPr preferRelativeResize="0"/>
          <p:nvPr>
            <p:ph idx="2" type="pic"/>
          </p:nvPr>
        </p:nvPicPr>
        <p:blipFill rotWithShape="1">
          <a:blip r:embed="rId3">
            <a:alphaModFix/>
          </a:blip>
          <a:srcRect b="4138" l="16588" r="21492" t="4303"/>
          <a:stretch/>
        </p:blipFill>
        <p:spPr>
          <a:xfrm>
            <a:off x="7966750" y="1055675"/>
            <a:ext cx="4225249" cy="4746599"/>
          </a:xfrm>
          <a:prstGeom prst="rect">
            <a:avLst/>
          </a:prstGeom>
          <a:noFill/>
          <a:ln>
            <a:noFill/>
          </a:ln>
        </p:spPr>
      </p:pic>
      <p:sp>
        <p:nvSpPr>
          <p:cNvPr id="310" name="Google Shape;310;p39"/>
          <p:cNvSpPr/>
          <p:nvPr/>
        </p:nvSpPr>
        <p:spPr>
          <a:xfrm rot="5400000">
            <a:off x="5378233" y="3358335"/>
            <a:ext cx="4746600" cy="141300"/>
          </a:xfrm>
          <a:prstGeom prst="rect">
            <a:avLst/>
          </a:prstGeom>
          <a:solidFill>
            <a:srgbClr val="EF4A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dark, black, sitting, computer&#10;&#10;Description automatically generated" id="311" name="Google Shape;311;p39"/>
          <p:cNvPicPr preferRelativeResize="0"/>
          <p:nvPr/>
        </p:nvPicPr>
        <p:blipFill rotWithShape="1">
          <a:blip r:embed="rId4">
            <a:alphaModFix/>
          </a:blip>
          <a:srcRect b="18646" l="3221" r="2314" t="0"/>
          <a:stretch/>
        </p:blipFill>
        <p:spPr>
          <a:xfrm>
            <a:off x="377014" y="5802311"/>
            <a:ext cx="7206164" cy="89643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0"/>
          <p:cNvSpPr/>
          <p:nvPr/>
        </p:nvSpPr>
        <p:spPr>
          <a:xfrm rot="-5400000">
            <a:off x="8666611" y="3352671"/>
            <a:ext cx="6266700" cy="152700"/>
          </a:xfrm>
          <a:prstGeom prst="rect">
            <a:avLst/>
          </a:prstGeom>
          <a:solidFill>
            <a:srgbClr val="141D2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7" name="Google Shape;317;p40"/>
          <p:cNvSpPr/>
          <p:nvPr/>
        </p:nvSpPr>
        <p:spPr>
          <a:xfrm rot="-5400000">
            <a:off x="6720035" y="1679162"/>
            <a:ext cx="6266729" cy="3499680"/>
          </a:xfrm>
          <a:prstGeom prst="flowChartManualInput">
            <a:avLst/>
          </a:prstGeom>
          <a:solidFill>
            <a:srgbClr val="EF4A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dark, black, sitting, computer&#10;&#10;Description automatically generated" id="318" name="Google Shape;318;p40"/>
          <p:cNvPicPr preferRelativeResize="0"/>
          <p:nvPr/>
        </p:nvPicPr>
        <p:blipFill rotWithShape="1">
          <a:blip r:embed="rId3">
            <a:alphaModFix/>
          </a:blip>
          <a:srcRect b="18646" l="3221" r="2314" t="0"/>
          <a:stretch/>
        </p:blipFill>
        <p:spPr>
          <a:xfrm>
            <a:off x="769432" y="5704033"/>
            <a:ext cx="7206164" cy="896432"/>
          </a:xfrm>
          <a:prstGeom prst="rect">
            <a:avLst/>
          </a:prstGeom>
          <a:noFill/>
          <a:ln>
            <a:noFill/>
          </a:ln>
        </p:spPr>
      </p:pic>
      <p:sp>
        <p:nvSpPr>
          <p:cNvPr id="319" name="Google Shape;319;p40"/>
          <p:cNvSpPr txBox="1"/>
          <p:nvPr/>
        </p:nvSpPr>
        <p:spPr>
          <a:xfrm>
            <a:off x="769425" y="3104775"/>
            <a:ext cx="7079700" cy="183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0">
                <a:solidFill>
                  <a:srgbClr val="141D28"/>
                </a:solidFill>
                <a:latin typeface="Bebas Neue"/>
                <a:ea typeface="Bebas Neue"/>
                <a:cs typeface="Bebas Neue"/>
                <a:sym typeface="Bebas Neue"/>
              </a:rPr>
              <a:t>Case Study</a:t>
            </a:r>
            <a:endParaRPr b="1" sz="7600">
              <a:solidFill>
                <a:srgbClr val="141D28"/>
              </a:solidFill>
              <a:latin typeface="Avenir"/>
              <a:ea typeface="Avenir"/>
              <a:cs typeface="Avenir"/>
              <a:sym typeface="Aveni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1"/>
          <p:cNvSpPr/>
          <p:nvPr/>
        </p:nvSpPr>
        <p:spPr>
          <a:xfrm flipH="1" rot="5400000">
            <a:off x="-1968559" y="3293441"/>
            <a:ext cx="6039375" cy="869693"/>
          </a:xfrm>
          <a:prstGeom prst="flowChartManualInput">
            <a:avLst/>
          </a:prstGeom>
          <a:solidFill>
            <a:srgbClr val="141D2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5" name="Google Shape;325;p41"/>
          <p:cNvSpPr/>
          <p:nvPr/>
        </p:nvSpPr>
        <p:spPr>
          <a:xfrm rot="5400000">
            <a:off x="-2615275" y="3651913"/>
            <a:ext cx="6039300" cy="152700"/>
          </a:xfrm>
          <a:prstGeom prst="rect">
            <a:avLst/>
          </a:prstGeom>
          <a:solidFill>
            <a:srgbClr val="EF4A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6" name="Google Shape;326;p41"/>
          <p:cNvSpPr txBox="1"/>
          <p:nvPr/>
        </p:nvSpPr>
        <p:spPr>
          <a:xfrm>
            <a:off x="328025" y="110100"/>
            <a:ext cx="3019200" cy="5985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75"/>
              <a:buNone/>
            </a:pPr>
            <a:r>
              <a:rPr lang="en-US" sz="3550">
                <a:solidFill>
                  <a:srgbClr val="141D28"/>
                </a:solidFill>
                <a:latin typeface="Bebas Neue"/>
                <a:ea typeface="Bebas Neue"/>
                <a:cs typeface="Bebas Neue"/>
                <a:sym typeface="Bebas Neue"/>
              </a:rPr>
              <a:t>James Earl Jones</a:t>
            </a:r>
            <a:endParaRPr sz="3550">
              <a:solidFill>
                <a:srgbClr val="141D28"/>
              </a:solidFill>
              <a:latin typeface="Bebas Neue"/>
              <a:ea typeface="Bebas Neue"/>
              <a:cs typeface="Bebas Neue"/>
              <a:sym typeface="Bebas Neue"/>
            </a:endParaRPr>
          </a:p>
        </p:txBody>
      </p:sp>
      <p:sp>
        <p:nvSpPr>
          <p:cNvPr id="327" name="Google Shape;327;p41"/>
          <p:cNvSpPr txBox="1"/>
          <p:nvPr/>
        </p:nvSpPr>
        <p:spPr>
          <a:xfrm>
            <a:off x="10141700" y="455000"/>
            <a:ext cx="1849200" cy="618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Avenir"/>
              <a:ea typeface="Avenir"/>
              <a:cs typeface="Avenir"/>
              <a:sym typeface="Avenir"/>
            </a:endParaRPr>
          </a:p>
        </p:txBody>
      </p:sp>
      <p:pic>
        <p:nvPicPr>
          <p:cNvPr id="328" name="Google Shape;328;p41" title="JEJBoyhood.jpg"/>
          <p:cNvPicPr preferRelativeResize="0"/>
          <p:nvPr/>
        </p:nvPicPr>
        <p:blipFill rotWithShape="1">
          <a:blip r:embed="rId3">
            <a:alphaModFix/>
          </a:blip>
          <a:srcRect b="28212" l="0" r="0" t="0"/>
          <a:stretch/>
        </p:blipFill>
        <p:spPr>
          <a:xfrm>
            <a:off x="5993475" y="761400"/>
            <a:ext cx="5997425" cy="5019375"/>
          </a:xfrm>
          <a:prstGeom prst="rect">
            <a:avLst/>
          </a:prstGeom>
          <a:noFill/>
          <a:ln>
            <a:noFill/>
          </a:ln>
          <a:effectLst>
            <a:outerShdw blurRad="57150" rotWithShape="0" algn="bl" dir="5400000" dist="19050">
              <a:srgbClr val="000000">
                <a:alpha val="50000"/>
              </a:srgbClr>
            </a:outerShdw>
          </a:effectLst>
        </p:spPr>
      </p:pic>
      <p:pic>
        <p:nvPicPr>
          <p:cNvPr id="329" name="Google Shape;329;p41" title="JEJBoyhood1.jpg"/>
          <p:cNvPicPr preferRelativeResize="0"/>
          <p:nvPr/>
        </p:nvPicPr>
        <p:blipFill rotWithShape="1">
          <a:blip r:embed="rId4">
            <a:alphaModFix/>
          </a:blip>
          <a:srcRect b="9181" l="0" r="0" t="0"/>
          <a:stretch/>
        </p:blipFill>
        <p:spPr>
          <a:xfrm>
            <a:off x="1643500" y="761400"/>
            <a:ext cx="4089675" cy="50193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5"/>
          <p:cNvSpPr/>
          <p:nvPr/>
        </p:nvSpPr>
        <p:spPr>
          <a:xfrm rot="5400000">
            <a:off x="-767244" y="1679160"/>
            <a:ext cx="6266729" cy="3499680"/>
          </a:xfrm>
          <a:prstGeom prst="flowChartManualInput">
            <a:avLst/>
          </a:prstGeom>
          <a:solidFill>
            <a:srgbClr val="141D2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dark, black, sitting, computer&#10;&#10;Description automatically generated" id="107" name="Google Shape;107;p15"/>
          <p:cNvPicPr preferRelativeResize="0"/>
          <p:nvPr/>
        </p:nvPicPr>
        <p:blipFill rotWithShape="1">
          <a:blip r:embed="rId3">
            <a:alphaModFix/>
          </a:blip>
          <a:srcRect b="18597" l="933" r="1837" t="48"/>
          <a:stretch/>
        </p:blipFill>
        <p:spPr>
          <a:xfrm>
            <a:off x="4417256" y="5590697"/>
            <a:ext cx="7292156" cy="881320"/>
          </a:xfrm>
          <a:prstGeom prst="rect">
            <a:avLst/>
          </a:prstGeom>
          <a:noFill/>
          <a:ln>
            <a:noFill/>
          </a:ln>
        </p:spPr>
      </p:pic>
      <p:sp>
        <p:nvSpPr>
          <p:cNvPr id="108" name="Google Shape;108;p15"/>
          <p:cNvSpPr/>
          <p:nvPr/>
        </p:nvSpPr>
        <p:spPr>
          <a:xfrm rot="5400000">
            <a:off x="-2728982" y="3352639"/>
            <a:ext cx="6266700" cy="152700"/>
          </a:xfrm>
          <a:prstGeom prst="rect">
            <a:avLst/>
          </a:prstGeom>
          <a:solidFill>
            <a:srgbClr val="EF4A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09" name="Google Shape;109;p15"/>
          <p:cNvPicPr preferRelativeResize="0"/>
          <p:nvPr>
            <p:ph idx="1" type="body"/>
          </p:nvPr>
        </p:nvPicPr>
        <p:blipFill rotWithShape="1">
          <a:blip r:embed="rId4">
            <a:alphaModFix/>
          </a:blip>
          <a:srcRect b="46635" l="50798" r="2257" t="6401"/>
          <a:stretch/>
        </p:blipFill>
        <p:spPr>
          <a:xfrm>
            <a:off x="4673927" y="368602"/>
            <a:ext cx="6778800" cy="5222100"/>
          </a:xfrm>
          <a:prstGeom prst="rect">
            <a:avLst/>
          </a:prstGeom>
          <a:noFill/>
          <a:ln>
            <a:noFill/>
          </a:ln>
          <a:effectLst>
            <a:outerShdw blurRad="57150" rotWithShape="0" algn="bl" dir="7500000" dist="57150">
              <a:srgbClr val="000000">
                <a:alpha val="50000"/>
              </a:srgbClr>
            </a:outerShdw>
          </a:effectLst>
        </p:spPr>
      </p:pic>
      <p:sp>
        <p:nvSpPr>
          <p:cNvPr id="110" name="Google Shape;110;p15"/>
          <p:cNvSpPr txBox="1"/>
          <p:nvPr/>
        </p:nvSpPr>
        <p:spPr>
          <a:xfrm>
            <a:off x="1173150" y="368575"/>
            <a:ext cx="2215200" cy="522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600">
                <a:solidFill>
                  <a:srgbClr val="EF4A25"/>
                </a:solidFill>
                <a:latin typeface="Bebas Neue"/>
                <a:ea typeface="Bebas Neue"/>
                <a:cs typeface="Bebas Neue"/>
                <a:sym typeface="Bebas Neue"/>
              </a:rPr>
              <a:t>Image 1</a:t>
            </a:r>
            <a:endParaRPr sz="3600">
              <a:solidFill>
                <a:srgbClr val="EF4A25"/>
              </a:solidFill>
              <a:latin typeface="Bebas Neue"/>
              <a:ea typeface="Bebas Neue"/>
              <a:cs typeface="Bebas Neue"/>
              <a:sym typeface="Bebas Neue"/>
            </a:endParaRPr>
          </a:p>
          <a:p>
            <a:pPr indent="0" lvl="0" marL="0" rtl="0" algn="l">
              <a:spcBef>
                <a:spcPts val="0"/>
              </a:spcBef>
              <a:spcAft>
                <a:spcPts val="0"/>
              </a:spcAft>
              <a:buNone/>
            </a:pPr>
            <a:r>
              <a:t/>
            </a:r>
            <a:endParaRPr sz="1800">
              <a:solidFill>
                <a:srgbClr val="EF4A25"/>
              </a:solidFill>
              <a:latin typeface="Bebas Neue"/>
              <a:ea typeface="Bebas Neue"/>
              <a:cs typeface="Bebas Neue"/>
              <a:sym typeface="Bebas Neue"/>
            </a:endParaRPr>
          </a:p>
          <a:p>
            <a:pPr indent="0" lvl="0" marL="0" rtl="0" algn="l">
              <a:spcBef>
                <a:spcPts val="0"/>
              </a:spcBef>
              <a:spcAft>
                <a:spcPts val="0"/>
              </a:spcAft>
              <a:buNone/>
            </a:pPr>
            <a:r>
              <a:rPr lang="en-US" sz="3600">
                <a:solidFill>
                  <a:schemeClr val="lt1"/>
                </a:solidFill>
                <a:latin typeface="Bebas Neue"/>
                <a:ea typeface="Bebas Neue"/>
                <a:cs typeface="Bebas Neue"/>
                <a:sym typeface="Bebas Neue"/>
              </a:rPr>
              <a:t>See?</a:t>
            </a:r>
            <a:endParaRPr sz="3600">
              <a:solidFill>
                <a:schemeClr val="lt1"/>
              </a:solidFill>
              <a:latin typeface="Bebas Neue"/>
              <a:ea typeface="Bebas Neue"/>
              <a:cs typeface="Bebas Neue"/>
              <a:sym typeface="Bebas Neue"/>
            </a:endParaRPr>
          </a:p>
          <a:p>
            <a:pPr indent="0" lvl="0" marL="0" rtl="0" algn="l">
              <a:spcBef>
                <a:spcPts val="0"/>
              </a:spcBef>
              <a:spcAft>
                <a:spcPts val="0"/>
              </a:spcAft>
              <a:buNone/>
            </a:pPr>
            <a:r>
              <a:rPr lang="en-US" sz="2000">
                <a:solidFill>
                  <a:schemeClr val="lt1"/>
                </a:solidFill>
                <a:latin typeface="Avenir"/>
                <a:ea typeface="Avenir"/>
                <a:cs typeface="Avenir"/>
                <a:sym typeface="Avenir"/>
              </a:rPr>
              <a:t>What do you see or observe?</a:t>
            </a:r>
            <a:endParaRPr sz="2000">
              <a:solidFill>
                <a:schemeClr val="lt1"/>
              </a:solidFill>
              <a:latin typeface="Avenir"/>
              <a:ea typeface="Avenir"/>
              <a:cs typeface="Avenir"/>
              <a:sym typeface="Avenir"/>
            </a:endParaRPr>
          </a:p>
          <a:p>
            <a:pPr indent="0" lvl="0" marL="0" rtl="0" algn="l">
              <a:spcBef>
                <a:spcPts val="0"/>
              </a:spcBef>
              <a:spcAft>
                <a:spcPts val="0"/>
              </a:spcAft>
              <a:buNone/>
            </a:pPr>
            <a:r>
              <a:t/>
            </a:r>
            <a:endParaRPr sz="2000">
              <a:solidFill>
                <a:schemeClr val="lt1"/>
              </a:solidFill>
              <a:latin typeface="Avenir"/>
              <a:ea typeface="Avenir"/>
              <a:cs typeface="Avenir"/>
              <a:sym typeface="Avenir"/>
            </a:endParaRPr>
          </a:p>
          <a:p>
            <a:pPr indent="0" lvl="0" marL="0" rtl="0" algn="l">
              <a:spcBef>
                <a:spcPts val="0"/>
              </a:spcBef>
              <a:spcAft>
                <a:spcPts val="0"/>
              </a:spcAft>
              <a:buNone/>
            </a:pPr>
            <a:r>
              <a:t/>
            </a:r>
            <a:endParaRPr sz="2000">
              <a:solidFill>
                <a:schemeClr val="lt1"/>
              </a:solidFill>
              <a:latin typeface="Avenir"/>
              <a:ea typeface="Avenir"/>
              <a:cs typeface="Avenir"/>
              <a:sym typeface="Avenir"/>
            </a:endParaRPr>
          </a:p>
          <a:p>
            <a:pPr indent="0" lvl="0" marL="0" rtl="0" algn="l">
              <a:spcBef>
                <a:spcPts val="0"/>
              </a:spcBef>
              <a:spcAft>
                <a:spcPts val="0"/>
              </a:spcAft>
              <a:buNone/>
            </a:pPr>
            <a:r>
              <a:rPr lang="en-US" sz="3600">
                <a:solidFill>
                  <a:schemeClr val="lt1"/>
                </a:solidFill>
                <a:latin typeface="Bebas Neue"/>
                <a:ea typeface="Bebas Neue"/>
                <a:cs typeface="Bebas Neue"/>
                <a:sym typeface="Bebas Neue"/>
              </a:rPr>
              <a:t>Think?</a:t>
            </a:r>
            <a:endParaRPr sz="3600">
              <a:solidFill>
                <a:schemeClr val="lt1"/>
              </a:solidFill>
              <a:latin typeface="Bebas Neue"/>
              <a:ea typeface="Bebas Neue"/>
              <a:cs typeface="Bebas Neue"/>
              <a:sym typeface="Bebas Neue"/>
            </a:endParaRPr>
          </a:p>
          <a:p>
            <a:pPr indent="0" lvl="0" marL="0" rtl="0" algn="l">
              <a:spcBef>
                <a:spcPts val="0"/>
              </a:spcBef>
              <a:spcAft>
                <a:spcPts val="0"/>
              </a:spcAft>
              <a:buNone/>
            </a:pPr>
            <a:r>
              <a:rPr lang="en-US" sz="2000">
                <a:solidFill>
                  <a:schemeClr val="lt1"/>
                </a:solidFill>
                <a:latin typeface="Avenir"/>
                <a:ea typeface="Avenir"/>
                <a:cs typeface="Avenir"/>
                <a:sym typeface="Avenir"/>
              </a:rPr>
              <a:t>What inferences can you make?</a:t>
            </a:r>
            <a:endParaRPr sz="2000">
              <a:solidFill>
                <a:schemeClr val="lt1"/>
              </a:solidFill>
              <a:latin typeface="Avenir"/>
              <a:ea typeface="Avenir"/>
              <a:cs typeface="Avenir"/>
              <a:sym typeface="Avenir"/>
            </a:endParaRPr>
          </a:p>
          <a:p>
            <a:pPr indent="0" lvl="0" marL="0" rtl="0" algn="l">
              <a:spcBef>
                <a:spcPts val="0"/>
              </a:spcBef>
              <a:spcAft>
                <a:spcPts val="0"/>
              </a:spcAft>
              <a:buNone/>
            </a:pPr>
            <a:r>
              <a:t/>
            </a:r>
            <a:endParaRPr sz="2000">
              <a:solidFill>
                <a:schemeClr val="lt1"/>
              </a:solidFill>
              <a:latin typeface="Avenir"/>
              <a:ea typeface="Avenir"/>
              <a:cs typeface="Avenir"/>
              <a:sym typeface="Avenir"/>
            </a:endParaRPr>
          </a:p>
          <a:p>
            <a:pPr indent="0" lvl="0" marL="0" rtl="0" algn="l">
              <a:spcBef>
                <a:spcPts val="0"/>
              </a:spcBef>
              <a:spcAft>
                <a:spcPts val="0"/>
              </a:spcAft>
              <a:buNone/>
            </a:pPr>
            <a:r>
              <a:t/>
            </a:r>
            <a:endParaRPr sz="2000">
              <a:solidFill>
                <a:schemeClr val="lt1"/>
              </a:solidFill>
              <a:latin typeface="Avenir"/>
              <a:ea typeface="Avenir"/>
              <a:cs typeface="Avenir"/>
              <a:sym typeface="Avenir"/>
            </a:endParaRPr>
          </a:p>
          <a:p>
            <a:pPr indent="0" lvl="0" marL="0" rtl="0" algn="l">
              <a:spcBef>
                <a:spcPts val="0"/>
              </a:spcBef>
              <a:spcAft>
                <a:spcPts val="0"/>
              </a:spcAft>
              <a:buNone/>
            </a:pPr>
            <a:r>
              <a:rPr lang="en-US" sz="3600">
                <a:solidFill>
                  <a:schemeClr val="lt1"/>
                </a:solidFill>
                <a:latin typeface="Bebas Neue"/>
                <a:ea typeface="Bebas Neue"/>
                <a:cs typeface="Bebas Neue"/>
                <a:sym typeface="Bebas Neue"/>
              </a:rPr>
              <a:t>Wonder?</a:t>
            </a:r>
            <a:endParaRPr sz="3600">
              <a:solidFill>
                <a:schemeClr val="lt1"/>
              </a:solidFill>
              <a:latin typeface="Bebas Neue"/>
              <a:ea typeface="Bebas Neue"/>
              <a:cs typeface="Bebas Neue"/>
              <a:sym typeface="Bebas Neue"/>
            </a:endParaRPr>
          </a:p>
          <a:p>
            <a:pPr indent="0" lvl="0" marL="0" rtl="0" algn="l">
              <a:spcBef>
                <a:spcPts val="0"/>
              </a:spcBef>
              <a:spcAft>
                <a:spcPts val="0"/>
              </a:spcAft>
              <a:buNone/>
            </a:pPr>
            <a:r>
              <a:rPr lang="en-US" sz="2000">
                <a:solidFill>
                  <a:schemeClr val="lt1"/>
                </a:solidFill>
                <a:latin typeface="Avenir"/>
                <a:ea typeface="Avenir"/>
                <a:cs typeface="Avenir"/>
                <a:sym typeface="Avenir"/>
              </a:rPr>
              <a:t>What questions come to mind?</a:t>
            </a:r>
            <a:endParaRPr sz="2000">
              <a:solidFill>
                <a:schemeClr val="lt1"/>
              </a:solidFill>
              <a:latin typeface="Avenir"/>
              <a:ea typeface="Avenir"/>
              <a:cs typeface="Avenir"/>
              <a:sym typeface="Aveni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42"/>
          <p:cNvSpPr/>
          <p:nvPr/>
        </p:nvSpPr>
        <p:spPr>
          <a:xfrm flipH="1" rot="5400000">
            <a:off x="-1968559" y="3293441"/>
            <a:ext cx="6039375" cy="869693"/>
          </a:xfrm>
          <a:prstGeom prst="flowChartManualInput">
            <a:avLst/>
          </a:prstGeom>
          <a:solidFill>
            <a:srgbClr val="141D2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5" name="Google Shape;335;p42"/>
          <p:cNvSpPr/>
          <p:nvPr/>
        </p:nvSpPr>
        <p:spPr>
          <a:xfrm rot="5400000">
            <a:off x="-2615275" y="3651913"/>
            <a:ext cx="6039300" cy="152700"/>
          </a:xfrm>
          <a:prstGeom prst="rect">
            <a:avLst/>
          </a:prstGeom>
          <a:solidFill>
            <a:srgbClr val="EF4A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6" name="Google Shape;336;p42"/>
          <p:cNvSpPr txBox="1"/>
          <p:nvPr/>
        </p:nvSpPr>
        <p:spPr>
          <a:xfrm>
            <a:off x="328025" y="110100"/>
            <a:ext cx="3019200" cy="5985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75"/>
              <a:buNone/>
            </a:pPr>
            <a:r>
              <a:rPr lang="en-US" sz="3550">
                <a:solidFill>
                  <a:srgbClr val="141D28"/>
                </a:solidFill>
                <a:latin typeface="Bebas Neue"/>
                <a:ea typeface="Bebas Neue"/>
                <a:cs typeface="Bebas Neue"/>
                <a:sym typeface="Bebas Neue"/>
              </a:rPr>
              <a:t>James Earl Jones</a:t>
            </a:r>
            <a:endParaRPr sz="3550">
              <a:solidFill>
                <a:srgbClr val="141D28"/>
              </a:solidFill>
              <a:latin typeface="Bebas Neue"/>
              <a:ea typeface="Bebas Neue"/>
              <a:cs typeface="Bebas Neue"/>
              <a:sym typeface="Bebas Neue"/>
            </a:endParaRPr>
          </a:p>
        </p:txBody>
      </p:sp>
      <p:sp>
        <p:nvSpPr>
          <p:cNvPr id="337" name="Google Shape;337;p42"/>
          <p:cNvSpPr txBox="1"/>
          <p:nvPr/>
        </p:nvSpPr>
        <p:spPr>
          <a:xfrm>
            <a:off x="10141700" y="455000"/>
            <a:ext cx="1849200" cy="618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Avenir"/>
              <a:ea typeface="Avenir"/>
              <a:cs typeface="Avenir"/>
              <a:sym typeface="Avenir"/>
            </a:endParaRPr>
          </a:p>
        </p:txBody>
      </p:sp>
      <p:pic>
        <p:nvPicPr>
          <p:cNvPr descr="In a 1986 interview with KCRA's Harry Martin, James Early Jones speaks about overcoming a childhood stutter.&#10;&#10;Subscribe to KCRA on YouTube now for more: http://bit.ly/1kjRAAn&#10;&#10;Get more Sacramento news: http://www.kcra.com&#10;Like us: http://facebook.com/KCRA3&#10;Follow us: http://twitter.com/kcranews&#10;Instagram: https://www.instagram.com/kcranews/" id="338" name="Google Shape;338;p42" title="James Earl Jones talks about overcoming stutter in 1986 interview">
            <a:hlinkClick r:id="rId3"/>
          </p:cNvPr>
          <p:cNvPicPr preferRelativeResize="0"/>
          <p:nvPr/>
        </p:nvPicPr>
        <p:blipFill>
          <a:blip r:embed="rId4">
            <a:alphaModFix/>
          </a:blip>
          <a:stretch>
            <a:fillRect/>
          </a:stretch>
        </p:blipFill>
        <p:spPr>
          <a:xfrm>
            <a:off x="1796875" y="708600"/>
            <a:ext cx="10144350" cy="5706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1000"/>
                                        <p:tgtEl>
                                          <p:spTgt spid="3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3"/>
          <p:cNvSpPr/>
          <p:nvPr/>
        </p:nvSpPr>
        <p:spPr>
          <a:xfrm rot="-5400000">
            <a:off x="8666611" y="3352671"/>
            <a:ext cx="6266700" cy="152700"/>
          </a:xfrm>
          <a:prstGeom prst="rect">
            <a:avLst/>
          </a:prstGeom>
          <a:solidFill>
            <a:srgbClr val="141D2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4" name="Google Shape;344;p43"/>
          <p:cNvSpPr/>
          <p:nvPr/>
        </p:nvSpPr>
        <p:spPr>
          <a:xfrm rot="-5400000">
            <a:off x="6720035" y="1679162"/>
            <a:ext cx="6266729" cy="3499680"/>
          </a:xfrm>
          <a:prstGeom prst="flowChartManualInput">
            <a:avLst/>
          </a:prstGeom>
          <a:solidFill>
            <a:srgbClr val="EF4A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dark, black, sitting, computer&#10;&#10;Description automatically generated" id="345" name="Google Shape;345;p43"/>
          <p:cNvPicPr preferRelativeResize="0"/>
          <p:nvPr/>
        </p:nvPicPr>
        <p:blipFill rotWithShape="1">
          <a:blip r:embed="rId3">
            <a:alphaModFix/>
          </a:blip>
          <a:srcRect b="18646" l="3221" r="2314" t="0"/>
          <a:stretch/>
        </p:blipFill>
        <p:spPr>
          <a:xfrm>
            <a:off x="769432" y="5704033"/>
            <a:ext cx="7206164" cy="896432"/>
          </a:xfrm>
          <a:prstGeom prst="rect">
            <a:avLst/>
          </a:prstGeom>
          <a:noFill/>
          <a:ln>
            <a:noFill/>
          </a:ln>
        </p:spPr>
      </p:pic>
      <p:sp>
        <p:nvSpPr>
          <p:cNvPr id="346" name="Google Shape;346;p43"/>
          <p:cNvSpPr txBox="1"/>
          <p:nvPr/>
        </p:nvSpPr>
        <p:spPr>
          <a:xfrm>
            <a:off x="769425" y="3104775"/>
            <a:ext cx="7079700" cy="183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0">
                <a:solidFill>
                  <a:srgbClr val="141D28"/>
                </a:solidFill>
                <a:latin typeface="Bebas Neue"/>
                <a:ea typeface="Bebas Neue"/>
                <a:cs typeface="Bebas Neue"/>
                <a:sym typeface="Bebas Neue"/>
              </a:rPr>
              <a:t>Conclusion</a:t>
            </a:r>
            <a:endParaRPr b="1" sz="7600">
              <a:solidFill>
                <a:srgbClr val="141D28"/>
              </a:solidFill>
              <a:latin typeface="Avenir"/>
              <a:ea typeface="Avenir"/>
              <a:cs typeface="Avenir"/>
              <a:sym typeface="Aveni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4"/>
          <p:cNvSpPr/>
          <p:nvPr/>
        </p:nvSpPr>
        <p:spPr>
          <a:xfrm>
            <a:off x="1" y="1055687"/>
            <a:ext cx="7536300" cy="4746600"/>
          </a:xfrm>
          <a:prstGeom prst="rect">
            <a:avLst/>
          </a:prstGeom>
          <a:solidFill>
            <a:srgbClr val="141D2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2" name="Google Shape;352;p44"/>
          <p:cNvSpPr txBox="1"/>
          <p:nvPr>
            <p:ph type="title"/>
          </p:nvPr>
        </p:nvSpPr>
        <p:spPr>
          <a:xfrm>
            <a:off x="377025" y="1055675"/>
            <a:ext cx="6866400" cy="3671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lang="en-US" sz="7000">
                <a:solidFill>
                  <a:schemeClr val="lt1"/>
                </a:solidFill>
                <a:latin typeface="Bebas Neue"/>
                <a:ea typeface="Bebas Neue"/>
                <a:cs typeface="Bebas Neue"/>
                <a:sym typeface="Bebas Neue"/>
              </a:rPr>
              <a:t>What motivates people to migrate?</a:t>
            </a:r>
            <a:endParaRPr sz="7000">
              <a:solidFill>
                <a:schemeClr val="lt1"/>
              </a:solidFill>
              <a:latin typeface="Bebas Neue"/>
              <a:ea typeface="Bebas Neue"/>
              <a:cs typeface="Bebas Neue"/>
              <a:sym typeface="Bebas Neue"/>
            </a:endParaRPr>
          </a:p>
        </p:txBody>
      </p:sp>
      <p:pic>
        <p:nvPicPr>
          <p:cNvPr id="353" name="Google Shape;353;p44" title="migrantfamily4.jpg"/>
          <p:cNvPicPr preferRelativeResize="0"/>
          <p:nvPr>
            <p:ph idx="2" type="pic"/>
          </p:nvPr>
        </p:nvPicPr>
        <p:blipFill rotWithShape="1">
          <a:blip r:embed="rId3">
            <a:alphaModFix/>
          </a:blip>
          <a:srcRect b="4138" l="16588" r="21492" t="4303"/>
          <a:stretch/>
        </p:blipFill>
        <p:spPr>
          <a:xfrm>
            <a:off x="7966750" y="1055675"/>
            <a:ext cx="4225249" cy="4746599"/>
          </a:xfrm>
          <a:prstGeom prst="rect">
            <a:avLst/>
          </a:prstGeom>
          <a:noFill/>
          <a:ln>
            <a:noFill/>
          </a:ln>
        </p:spPr>
      </p:pic>
      <p:sp>
        <p:nvSpPr>
          <p:cNvPr id="354" name="Google Shape;354;p44"/>
          <p:cNvSpPr/>
          <p:nvPr/>
        </p:nvSpPr>
        <p:spPr>
          <a:xfrm rot="5400000">
            <a:off x="5378233" y="3358335"/>
            <a:ext cx="4746600" cy="141300"/>
          </a:xfrm>
          <a:prstGeom prst="rect">
            <a:avLst/>
          </a:prstGeom>
          <a:solidFill>
            <a:srgbClr val="EF4A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dark, black, sitting, computer&#10;&#10;Description automatically generated" id="355" name="Google Shape;355;p44"/>
          <p:cNvPicPr preferRelativeResize="0"/>
          <p:nvPr/>
        </p:nvPicPr>
        <p:blipFill rotWithShape="1">
          <a:blip r:embed="rId4">
            <a:alphaModFix/>
          </a:blip>
          <a:srcRect b="18646" l="3221" r="2314" t="0"/>
          <a:stretch/>
        </p:blipFill>
        <p:spPr>
          <a:xfrm>
            <a:off x="377014" y="5802311"/>
            <a:ext cx="7206164" cy="89643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16"/>
          <p:cNvPicPr preferRelativeResize="0"/>
          <p:nvPr/>
        </p:nvPicPr>
        <p:blipFill rotWithShape="1">
          <a:blip r:embed="rId3">
            <a:alphaModFix/>
          </a:blip>
          <a:srcRect b="4871" l="4245" r="49001" t="49891"/>
          <a:stretch/>
        </p:blipFill>
        <p:spPr>
          <a:xfrm>
            <a:off x="4673925" y="368600"/>
            <a:ext cx="6778801" cy="5222100"/>
          </a:xfrm>
          <a:prstGeom prst="rect">
            <a:avLst/>
          </a:prstGeom>
          <a:noFill/>
          <a:ln>
            <a:noFill/>
          </a:ln>
          <a:effectLst>
            <a:outerShdw blurRad="57150" rotWithShape="0" algn="bl" dir="7500000" dist="57150">
              <a:srgbClr val="000000">
                <a:alpha val="50000"/>
              </a:srgbClr>
            </a:outerShdw>
          </a:effectLst>
        </p:spPr>
      </p:pic>
      <p:sp>
        <p:nvSpPr>
          <p:cNvPr id="116" name="Google Shape;116;p16"/>
          <p:cNvSpPr/>
          <p:nvPr/>
        </p:nvSpPr>
        <p:spPr>
          <a:xfrm rot="5400000">
            <a:off x="-767244" y="1679160"/>
            <a:ext cx="6266729" cy="3499680"/>
          </a:xfrm>
          <a:prstGeom prst="flowChartManualInput">
            <a:avLst/>
          </a:prstGeom>
          <a:solidFill>
            <a:srgbClr val="141D2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dark, black, sitting, computer&#10;&#10;Description automatically generated" id="117" name="Google Shape;117;p16"/>
          <p:cNvPicPr preferRelativeResize="0"/>
          <p:nvPr/>
        </p:nvPicPr>
        <p:blipFill rotWithShape="1">
          <a:blip r:embed="rId4">
            <a:alphaModFix/>
          </a:blip>
          <a:srcRect b="18597" l="933" r="1837" t="48"/>
          <a:stretch/>
        </p:blipFill>
        <p:spPr>
          <a:xfrm>
            <a:off x="4417256" y="5590697"/>
            <a:ext cx="7292156" cy="881320"/>
          </a:xfrm>
          <a:prstGeom prst="rect">
            <a:avLst/>
          </a:prstGeom>
          <a:noFill/>
          <a:ln>
            <a:noFill/>
          </a:ln>
        </p:spPr>
      </p:pic>
      <p:sp>
        <p:nvSpPr>
          <p:cNvPr id="118" name="Google Shape;118;p16"/>
          <p:cNvSpPr/>
          <p:nvPr/>
        </p:nvSpPr>
        <p:spPr>
          <a:xfrm rot="5400000">
            <a:off x="-2728982" y="3352639"/>
            <a:ext cx="6266700" cy="152700"/>
          </a:xfrm>
          <a:prstGeom prst="rect">
            <a:avLst/>
          </a:prstGeom>
          <a:solidFill>
            <a:srgbClr val="EF4A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9" name="Google Shape;119;p16"/>
          <p:cNvSpPr txBox="1"/>
          <p:nvPr/>
        </p:nvSpPr>
        <p:spPr>
          <a:xfrm>
            <a:off x="1173150" y="368575"/>
            <a:ext cx="2215200" cy="522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600">
                <a:solidFill>
                  <a:srgbClr val="EF4A25"/>
                </a:solidFill>
                <a:latin typeface="Bebas Neue"/>
                <a:ea typeface="Bebas Neue"/>
                <a:cs typeface="Bebas Neue"/>
                <a:sym typeface="Bebas Neue"/>
              </a:rPr>
              <a:t>Image 2</a:t>
            </a:r>
            <a:endParaRPr sz="3600">
              <a:solidFill>
                <a:srgbClr val="EF4A25"/>
              </a:solidFill>
              <a:latin typeface="Bebas Neue"/>
              <a:ea typeface="Bebas Neue"/>
              <a:cs typeface="Bebas Neue"/>
              <a:sym typeface="Bebas Neue"/>
            </a:endParaRPr>
          </a:p>
          <a:p>
            <a:pPr indent="0" lvl="0" marL="0" rtl="0" algn="l">
              <a:spcBef>
                <a:spcPts val="0"/>
              </a:spcBef>
              <a:spcAft>
                <a:spcPts val="0"/>
              </a:spcAft>
              <a:buNone/>
            </a:pPr>
            <a:r>
              <a:t/>
            </a:r>
            <a:endParaRPr sz="1800">
              <a:solidFill>
                <a:srgbClr val="EF4A25"/>
              </a:solidFill>
              <a:latin typeface="Bebas Neue"/>
              <a:ea typeface="Bebas Neue"/>
              <a:cs typeface="Bebas Neue"/>
              <a:sym typeface="Bebas Neue"/>
            </a:endParaRPr>
          </a:p>
          <a:p>
            <a:pPr indent="0" lvl="0" marL="0" rtl="0" algn="l">
              <a:spcBef>
                <a:spcPts val="0"/>
              </a:spcBef>
              <a:spcAft>
                <a:spcPts val="0"/>
              </a:spcAft>
              <a:buNone/>
            </a:pPr>
            <a:r>
              <a:rPr lang="en-US" sz="3600">
                <a:solidFill>
                  <a:schemeClr val="lt1"/>
                </a:solidFill>
                <a:latin typeface="Bebas Neue"/>
                <a:ea typeface="Bebas Neue"/>
                <a:cs typeface="Bebas Neue"/>
                <a:sym typeface="Bebas Neue"/>
              </a:rPr>
              <a:t>See?</a:t>
            </a:r>
            <a:endParaRPr sz="3600">
              <a:solidFill>
                <a:schemeClr val="lt1"/>
              </a:solidFill>
              <a:latin typeface="Bebas Neue"/>
              <a:ea typeface="Bebas Neue"/>
              <a:cs typeface="Bebas Neue"/>
              <a:sym typeface="Bebas Neue"/>
            </a:endParaRPr>
          </a:p>
          <a:p>
            <a:pPr indent="0" lvl="0" marL="0" rtl="0" algn="l">
              <a:spcBef>
                <a:spcPts val="0"/>
              </a:spcBef>
              <a:spcAft>
                <a:spcPts val="0"/>
              </a:spcAft>
              <a:buNone/>
            </a:pPr>
            <a:r>
              <a:rPr lang="en-US" sz="2000">
                <a:solidFill>
                  <a:schemeClr val="lt1"/>
                </a:solidFill>
                <a:latin typeface="Avenir"/>
                <a:ea typeface="Avenir"/>
                <a:cs typeface="Avenir"/>
                <a:sym typeface="Avenir"/>
              </a:rPr>
              <a:t>What do you see or observe?</a:t>
            </a:r>
            <a:endParaRPr sz="2000">
              <a:solidFill>
                <a:schemeClr val="lt1"/>
              </a:solidFill>
              <a:latin typeface="Avenir"/>
              <a:ea typeface="Avenir"/>
              <a:cs typeface="Avenir"/>
              <a:sym typeface="Avenir"/>
            </a:endParaRPr>
          </a:p>
          <a:p>
            <a:pPr indent="0" lvl="0" marL="0" rtl="0" algn="l">
              <a:spcBef>
                <a:spcPts val="0"/>
              </a:spcBef>
              <a:spcAft>
                <a:spcPts val="0"/>
              </a:spcAft>
              <a:buNone/>
            </a:pPr>
            <a:r>
              <a:t/>
            </a:r>
            <a:endParaRPr sz="2000">
              <a:solidFill>
                <a:schemeClr val="lt1"/>
              </a:solidFill>
              <a:latin typeface="Avenir"/>
              <a:ea typeface="Avenir"/>
              <a:cs typeface="Avenir"/>
              <a:sym typeface="Avenir"/>
            </a:endParaRPr>
          </a:p>
          <a:p>
            <a:pPr indent="0" lvl="0" marL="0" rtl="0" algn="l">
              <a:spcBef>
                <a:spcPts val="0"/>
              </a:spcBef>
              <a:spcAft>
                <a:spcPts val="0"/>
              </a:spcAft>
              <a:buNone/>
            </a:pPr>
            <a:r>
              <a:t/>
            </a:r>
            <a:endParaRPr sz="2000">
              <a:solidFill>
                <a:schemeClr val="lt1"/>
              </a:solidFill>
              <a:latin typeface="Avenir"/>
              <a:ea typeface="Avenir"/>
              <a:cs typeface="Avenir"/>
              <a:sym typeface="Avenir"/>
            </a:endParaRPr>
          </a:p>
          <a:p>
            <a:pPr indent="0" lvl="0" marL="0" rtl="0" algn="l">
              <a:spcBef>
                <a:spcPts val="0"/>
              </a:spcBef>
              <a:spcAft>
                <a:spcPts val="0"/>
              </a:spcAft>
              <a:buNone/>
            </a:pPr>
            <a:r>
              <a:rPr lang="en-US" sz="3600">
                <a:solidFill>
                  <a:schemeClr val="lt1"/>
                </a:solidFill>
                <a:latin typeface="Bebas Neue"/>
                <a:ea typeface="Bebas Neue"/>
                <a:cs typeface="Bebas Neue"/>
                <a:sym typeface="Bebas Neue"/>
              </a:rPr>
              <a:t>Think?</a:t>
            </a:r>
            <a:endParaRPr sz="3600">
              <a:solidFill>
                <a:schemeClr val="lt1"/>
              </a:solidFill>
              <a:latin typeface="Bebas Neue"/>
              <a:ea typeface="Bebas Neue"/>
              <a:cs typeface="Bebas Neue"/>
              <a:sym typeface="Bebas Neue"/>
            </a:endParaRPr>
          </a:p>
          <a:p>
            <a:pPr indent="0" lvl="0" marL="0" rtl="0" algn="l">
              <a:spcBef>
                <a:spcPts val="0"/>
              </a:spcBef>
              <a:spcAft>
                <a:spcPts val="0"/>
              </a:spcAft>
              <a:buNone/>
            </a:pPr>
            <a:r>
              <a:rPr lang="en-US" sz="2000">
                <a:solidFill>
                  <a:schemeClr val="lt1"/>
                </a:solidFill>
                <a:latin typeface="Avenir"/>
                <a:ea typeface="Avenir"/>
                <a:cs typeface="Avenir"/>
                <a:sym typeface="Avenir"/>
              </a:rPr>
              <a:t>What inferences can you make?</a:t>
            </a:r>
            <a:endParaRPr sz="2000">
              <a:solidFill>
                <a:schemeClr val="lt1"/>
              </a:solidFill>
              <a:latin typeface="Avenir"/>
              <a:ea typeface="Avenir"/>
              <a:cs typeface="Avenir"/>
              <a:sym typeface="Avenir"/>
            </a:endParaRPr>
          </a:p>
          <a:p>
            <a:pPr indent="0" lvl="0" marL="0" rtl="0" algn="l">
              <a:spcBef>
                <a:spcPts val="0"/>
              </a:spcBef>
              <a:spcAft>
                <a:spcPts val="0"/>
              </a:spcAft>
              <a:buNone/>
            </a:pPr>
            <a:r>
              <a:t/>
            </a:r>
            <a:endParaRPr sz="2000">
              <a:solidFill>
                <a:schemeClr val="lt1"/>
              </a:solidFill>
              <a:latin typeface="Avenir"/>
              <a:ea typeface="Avenir"/>
              <a:cs typeface="Avenir"/>
              <a:sym typeface="Avenir"/>
            </a:endParaRPr>
          </a:p>
          <a:p>
            <a:pPr indent="0" lvl="0" marL="0" rtl="0" algn="l">
              <a:spcBef>
                <a:spcPts val="0"/>
              </a:spcBef>
              <a:spcAft>
                <a:spcPts val="0"/>
              </a:spcAft>
              <a:buNone/>
            </a:pPr>
            <a:r>
              <a:t/>
            </a:r>
            <a:endParaRPr sz="2000">
              <a:solidFill>
                <a:schemeClr val="lt1"/>
              </a:solidFill>
              <a:latin typeface="Avenir"/>
              <a:ea typeface="Avenir"/>
              <a:cs typeface="Avenir"/>
              <a:sym typeface="Avenir"/>
            </a:endParaRPr>
          </a:p>
          <a:p>
            <a:pPr indent="0" lvl="0" marL="0" rtl="0" algn="l">
              <a:spcBef>
                <a:spcPts val="0"/>
              </a:spcBef>
              <a:spcAft>
                <a:spcPts val="0"/>
              </a:spcAft>
              <a:buNone/>
            </a:pPr>
            <a:r>
              <a:rPr lang="en-US" sz="3600">
                <a:solidFill>
                  <a:schemeClr val="lt1"/>
                </a:solidFill>
                <a:latin typeface="Bebas Neue"/>
                <a:ea typeface="Bebas Neue"/>
                <a:cs typeface="Bebas Neue"/>
                <a:sym typeface="Bebas Neue"/>
              </a:rPr>
              <a:t>Wonder?</a:t>
            </a:r>
            <a:endParaRPr sz="3600">
              <a:solidFill>
                <a:schemeClr val="lt1"/>
              </a:solidFill>
              <a:latin typeface="Bebas Neue"/>
              <a:ea typeface="Bebas Neue"/>
              <a:cs typeface="Bebas Neue"/>
              <a:sym typeface="Bebas Neue"/>
            </a:endParaRPr>
          </a:p>
          <a:p>
            <a:pPr indent="0" lvl="0" marL="0" rtl="0" algn="l">
              <a:spcBef>
                <a:spcPts val="0"/>
              </a:spcBef>
              <a:spcAft>
                <a:spcPts val="0"/>
              </a:spcAft>
              <a:buNone/>
            </a:pPr>
            <a:r>
              <a:rPr lang="en-US" sz="2000">
                <a:solidFill>
                  <a:schemeClr val="lt1"/>
                </a:solidFill>
                <a:latin typeface="Avenir"/>
                <a:ea typeface="Avenir"/>
                <a:cs typeface="Avenir"/>
                <a:sym typeface="Avenir"/>
              </a:rPr>
              <a:t>What questions come to mind?</a:t>
            </a:r>
            <a:endParaRPr sz="2000">
              <a:solidFill>
                <a:schemeClr val="lt1"/>
              </a:solidFill>
              <a:latin typeface="Avenir"/>
              <a:ea typeface="Avenir"/>
              <a:cs typeface="Avenir"/>
              <a:sym typeface="Aveni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17"/>
          <p:cNvPicPr preferRelativeResize="0"/>
          <p:nvPr/>
        </p:nvPicPr>
        <p:blipFill rotWithShape="1">
          <a:blip r:embed="rId3">
            <a:alphaModFix/>
          </a:blip>
          <a:srcRect b="5682" l="50002" r="2687" t="54214"/>
          <a:stretch/>
        </p:blipFill>
        <p:spPr>
          <a:xfrm>
            <a:off x="4673925" y="368575"/>
            <a:ext cx="6778801" cy="5106275"/>
          </a:xfrm>
          <a:prstGeom prst="rect">
            <a:avLst/>
          </a:prstGeom>
          <a:noFill/>
          <a:ln>
            <a:noFill/>
          </a:ln>
          <a:effectLst>
            <a:outerShdw blurRad="57150" rotWithShape="0" algn="bl" dir="7500000" dist="57150">
              <a:srgbClr val="000000">
                <a:alpha val="50000"/>
              </a:srgbClr>
            </a:outerShdw>
          </a:effectLst>
        </p:spPr>
      </p:pic>
      <p:sp>
        <p:nvSpPr>
          <p:cNvPr id="125" name="Google Shape;125;p17"/>
          <p:cNvSpPr/>
          <p:nvPr/>
        </p:nvSpPr>
        <p:spPr>
          <a:xfrm rot="5400000">
            <a:off x="-767244" y="1679160"/>
            <a:ext cx="6266729" cy="3499680"/>
          </a:xfrm>
          <a:prstGeom prst="flowChartManualInput">
            <a:avLst/>
          </a:prstGeom>
          <a:solidFill>
            <a:srgbClr val="141D2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dark, black, sitting, computer&#10;&#10;Description automatically generated" id="126" name="Google Shape;126;p17"/>
          <p:cNvPicPr preferRelativeResize="0"/>
          <p:nvPr/>
        </p:nvPicPr>
        <p:blipFill rotWithShape="1">
          <a:blip r:embed="rId4">
            <a:alphaModFix/>
          </a:blip>
          <a:srcRect b="18597" l="933" r="1837" t="48"/>
          <a:stretch/>
        </p:blipFill>
        <p:spPr>
          <a:xfrm>
            <a:off x="4417256" y="5590697"/>
            <a:ext cx="7292156" cy="881320"/>
          </a:xfrm>
          <a:prstGeom prst="rect">
            <a:avLst/>
          </a:prstGeom>
          <a:noFill/>
          <a:ln>
            <a:noFill/>
          </a:ln>
        </p:spPr>
      </p:pic>
      <p:sp>
        <p:nvSpPr>
          <p:cNvPr id="127" name="Google Shape;127;p17"/>
          <p:cNvSpPr/>
          <p:nvPr/>
        </p:nvSpPr>
        <p:spPr>
          <a:xfrm rot="5400000">
            <a:off x="-2728982" y="3352639"/>
            <a:ext cx="6266700" cy="152700"/>
          </a:xfrm>
          <a:prstGeom prst="rect">
            <a:avLst/>
          </a:prstGeom>
          <a:solidFill>
            <a:srgbClr val="EF4A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8" name="Google Shape;128;p17"/>
          <p:cNvSpPr txBox="1"/>
          <p:nvPr/>
        </p:nvSpPr>
        <p:spPr>
          <a:xfrm>
            <a:off x="1173150" y="368575"/>
            <a:ext cx="2215200" cy="522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600">
                <a:solidFill>
                  <a:srgbClr val="EF4A25"/>
                </a:solidFill>
                <a:latin typeface="Bebas Neue"/>
                <a:ea typeface="Bebas Neue"/>
                <a:cs typeface="Bebas Neue"/>
                <a:sym typeface="Bebas Neue"/>
              </a:rPr>
              <a:t>Image 3</a:t>
            </a:r>
            <a:endParaRPr sz="3600">
              <a:solidFill>
                <a:srgbClr val="EF4A25"/>
              </a:solidFill>
              <a:latin typeface="Bebas Neue"/>
              <a:ea typeface="Bebas Neue"/>
              <a:cs typeface="Bebas Neue"/>
              <a:sym typeface="Bebas Neue"/>
            </a:endParaRPr>
          </a:p>
          <a:p>
            <a:pPr indent="0" lvl="0" marL="0" rtl="0" algn="l">
              <a:spcBef>
                <a:spcPts val="0"/>
              </a:spcBef>
              <a:spcAft>
                <a:spcPts val="0"/>
              </a:spcAft>
              <a:buNone/>
            </a:pPr>
            <a:r>
              <a:t/>
            </a:r>
            <a:endParaRPr sz="1800">
              <a:solidFill>
                <a:srgbClr val="EF4A25"/>
              </a:solidFill>
              <a:latin typeface="Bebas Neue"/>
              <a:ea typeface="Bebas Neue"/>
              <a:cs typeface="Bebas Neue"/>
              <a:sym typeface="Bebas Neue"/>
            </a:endParaRPr>
          </a:p>
          <a:p>
            <a:pPr indent="0" lvl="0" marL="0" rtl="0" algn="l">
              <a:spcBef>
                <a:spcPts val="0"/>
              </a:spcBef>
              <a:spcAft>
                <a:spcPts val="0"/>
              </a:spcAft>
              <a:buNone/>
            </a:pPr>
            <a:r>
              <a:rPr lang="en-US" sz="3600">
                <a:solidFill>
                  <a:schemeClr val="lt1"/>
                </a:solidFill>
                <a:latin typeface="Bebas Neue"/>
                <a:ea typeface="Bebas Neue"/>
                <a:cs typeface="Bebas Neue"/>
                <a:sym typeface="Bebas Neue"/>
              </a:rPr>
              <a:t>See?</a:t>
            </a:r>
            <a:endParaRPr sz="3600">
              <a:solidFill>
                <a:schemeClr val="lt1"/>
              </a:solidFill>
              <a:latin typeface="Bebas Neue"/>
              <a:ea typeface="Bebas Neue"/>
              <a:cs typeface="Bebas Neue"/>
              <a:sym typeface="Bebas Neue"/>
            </a:endParaRPr>
          </a:p>
          <a:p>
            <a:pPr indent="0" lvl="0" marL="0" rtl="0" algn="l">
              <a:spcBef>
                <a:spcPts val="0"/>
              </a:spcBef>
              <a:spcAft>
                <a:spcPts val="0"/>
              </a:spcAft>
              <a:buNone/>
            </a:pPr>
            <a:r>
              <a:rPr lang="en-US" sz="2000">
                <a:solidFill>
                  <a:schemeClr val="lt1"/>
                </a:solidFill>
                <a:latin typeface="Avenir"/>
                <a:ea typeface="Avenir"/>
                <a:cs typeface="Avenir"/>
                <a:sym typeface="Avenir"/>
              </a:rPr>
              <a:t>What do you see or observe?</a:t>
            </a:r>
            <a:endParaRPr sz="2000">
              <a:solidFill>
                <a:schemeClr val="lt1"/>
              </a:solidFill>
              <a:latin typeface="Avenir"/>
              <a:ea typeface="Avenir"/>
              <a:cs typeface="Avenir"/>
              <a:sym typeface="Avenir"/>
            </a:endParaRPr>
          </a:p>
          <a:p>
            <a:pPr indent="0" lvl="0" marL="0" rtl="0" algn="l">
              <a:spcBef>
                <a:spcPts val="0"/>
              </a:spcBef>
              <a:spcAft>
                <a:spcPts val="0"/>
              </a:spcAft>
              <a:buNone/>
            </a:pPr>
            <a:r>
              <a:t/>
            </a:r>
            <a:endParaRPr sz="2000">
              <a:solidFill>
                <a:schemeClr val="lt1"/>
              </a:solidFill>
              <a:latin typeface="Avenir"/>
              <a:ea typeface="Avenir"/>
              <a:cs typeface="Avenir"/>
              <a:sym typeface="Avenir"/>
            </a:endParaRPr>
          </a:p>
          <a:p>
            <a:pPr indent="0" lvl="0" marL="0" rtl="0" algn="l">
              <a:spcBef>
                <a:spcPts val="0"/>
              </a:spcBef>
              <a:spcAft>
                <a:spcPts val="0"/>
              </a:spcAft>
              <a:buNone/>
            </a:pPr>
            <a:r>
              <a:t/>
            </a:r>
            <a:endParaRPr sz="2000">
              <a:solidFill>
                <a:schemeClr val="lt1"/>
              </a:solidFill>
              <a:latin typeface="Avenir"/>
              <a:ea typeface="Avenir"/>
              <a:cs typeface="Avenir"/>
              <a:sym typeface="Avenir"/>
            </a:endParaRPr>
          </a:p>
          <a:p>
            <a:pPr indent="0" lvl="0" marL="0" rtl="0" algn="l">
              <a:spcBef>
                <a:spcPts val="0"/>
              </a:spcBef>
              <a:spcAft>
                <a:spcPts val="0"/>
              </a:spcAft>
              <a:buNone/>
            </a:pPr>
            <a:r>
              <a:rPr lang="en-US" sz="3600">
                <a:solidFill>
                  <a:schemeClr val="lt1"/>
                </a:solidFill>
                <a:latin typeface="Bebas Neue"/>
                <a:ea typeface="Bebas Neue"/>
                <a:cs typeface="Bebas Neue"/>
                <a:sym typeface="Bebas Neue"/>
              </a:rPr>
              <a:t>Think?</a:t>
            </a:r>
            <a:endParaRPr sz="3600">
              <a:solidFill>
                <a:schemeClr val="lt1"/>
              </a:solidFill>
              <a:latin typeface="Bebas Neue"/>
              <a:ea typeface="Bebas Neue"/>
              <a:cs typeface="Bebas Neue"/>
              <a:sym typeface="Bebas Neue"/>
            </a:endParaRPr>
          </a:p>
          <a:p>
            <a:pPr indent="0" lvl="0" marL="0" rtl="0" algn="l">
              <a:spcBef>
                <a:spcPts val="0"/>
              </a:spcBef>
              <a:spcAft>
                <a:spcPts val="0"/>
              </a:spcAft>
              <a:buNone/>
            </a:pPr>
            <a:r>
              <a:rPr lang="en-US" sz="2000">
                <a:solidFill>
                  <a:schemeClr val="lt1"/>
                </a:solidFill>
                <a:latin typeface="Avenir"/>
                <a:ea typeface="Avenir"/>
                <a:cs typeface="Avenir"/>
                <a:sym typeface="Avenir"/>
              </a:rPr>
              <a:t>What inferences can you make?</a:t>
            </a:r>
            <a:endParaRPr sz="2000">
              <a:solidFill>
                <a:schemeClr val="lt1"/>
              </a:solidFill>
              <a:latin typeface="Avenir"/>
              <a:ea typeface="Avenir"/>
              <a:cs typeface="Avenir"/>
              <a:sym typeface="Avenir"/>
            </a:endParaRPr>
          </a:p>
          <a:p>
            <a:pPr indent="0" lvl="0" marL="0" rtl="0" algn="l">
              <a:spcBef>
                <a:spcPts val="0"/>
              </a:spcBef>
              <a:spcAft>
                <a:spcPts val="0"/>
              </a:spcAft>
              <a:buNone/>
            </a:pPr>
            <a:r>
              <a:t/>
            </a:r>
            <a:endParaRPr sz="2000">
              <a:solidFill>
                <a:schemeClr val="lt1"/>
              </a:solidFill>
              <a:latin typeface="Avenir"/>
              <a:ea typeface="Avenir"/>
              <a:cs typeface="Avenir"/>
              <a:sym typeface="Avenir"/>
            </a:endParaRPr>
          </a:p>
          <a:p>
            <a:pPr indent="0" lvl="0" marL="0" rtl="0" algn="l">
              <a:spcBef>
                <a:spcPts val="0"/>
              </a:spcBef>
              <a:spcAft>
                <a:spcPts val="0"/>
              </a:spcAft>
              <a:buNone/>
            </a:pPr>
            <a:r>
              <a:t/>
            </a:r>
            <a:endParaRPr sz="2000">
              <a:solidFill>
                <a:schemeClr val="lt1"/>
              </a:solidFill>
              <a:latin typeface="Avenir"/>
              <a:ea typeface="Avenir"/>
              <a:cs typeface="Avenir"/>
              <a:sym typeface="Avenir"/>
            </a:endParaRPr>
          </a:p>
          <a:p>
            <a:pPr indent="0" lvl="0" marL="0" rtl="0" algn="l">
              <a:spcBef>
                <a:spcPts val="0"/>
              </a:spcBef>
              <a:spcAft>
                <a:spcPts val="0"/>
              </a:spcAft>
              <a:buNone/>
            </a:pPr>
            <a:r>
              <a:rPr lang="en-US" sz="3600">
                <a:solidFill>
                  <a:schemeClr val="lt1"/>
                </a:solidFill>
                <a:latin typeface="Bebas Neue"/>
                <a:ea typeface="Bebas Neue"/>
                <a:cs typeface="Bebas Neue"/>
                <a:sym typeface="Bebas Neue"/>
              </a:rPr>
              <a:t>Wonder?</a:t>
            </a:r>
            <a:endParaRPr sz="3600">
              <a:solidFill>
                <a:schemeClr val="lt1"/>
              </a:solidFill>
              <a:latin typeface="Bebas Neue"/>
              <a:ea typeface="Bebas Neue"/>
              <a:cs typeface="Bebas Neue"/>
              <a:sym typeface="Bebas Neue"/>
            </a:endParaRPr>
          </a:p>
          <a:p>
            <a:pPr indent="0" lvl="0" marL="0" rtl="0" algn="l">
              <a:spcBef>
                <a:spcPts val="0"/>
              </a:spcBef>
              <a:spcAft>
                <a:spcPts val="0"/>
              </a:spcAft>
              <a:buNone/>
            </a:pPr>
            <a:r>
              <a:rPr lang="en-US" sz="2000">
                <a:solidFill>
                  <a:schemeClr val="lt1"/>
                </a:solidFill>
                <a:latin typeface="Avenir"/>
                <a:ea typeface="Avenir"/>
                <a:cs typeface="Avenir"/>
                <a:sym typeface="Avenir"/>
              </a:rPr>
              <a:t>What questions come to mind?</a:t>
            </a:r>
            <a:endParaRPr sz="2000">
              <a:solidFill>
                <a:schemeClr val="lt1"/>
              </a:solidFill>
              <a:latin typeface="Avenir"/>
              <a:ea typeface="Avenir"/>
              <a:cs typeface="Avenir"/>
              <a:sym typeface="Aveni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18"/>
          <p:cNvPicPr preferRelativeResize="0"/>
          <p:nvPr/>
        </p:nvPicPr>
        <p:blipFill rotWithShape="1">
          <a:blip r:embed="rId3">
            <a:alphaModFix/>
          </a:blip>
          <a:srcRect b="46550" l="4428" r="47900" t="6551"/>
          <a:stretch/>
        </p:blipFill>
        <p:spPr>
          <a:xfrm>
            <a:off x="4673927" y="368574"/>
            <a:ext cx="6813849" cy="5161499"/>
          </a:xfrm>
          <a:prstGeom prst="rect">
            <a:avLst/>
          </a:prstGeom>
          <a:noFill/>
          <a:ln>
            <a:noFill/>
          </a:ln>
          <a:effectLst>
            <a:outerShdw blurRad="57150" rotWithShape="0" algn="bl" dir="7500000" dist="57150">
              <a:srgbClr val="000000">
                <a:alpha val="50000"/>
              </a:srgbClr>
            </a:outerShdw>
          </a:effectLst>
        </p:spPr>
      </p:pic>
      <p:sp>
        <p:nvSpPr>
          <p:cNvPr id="134" name="Google Shape;134;p18"/>
          <p:cNvSpPr/>
          <p:nvPr/>
        </p:nvSpPr>
        <p:spPr>
          <a:xfrm rot="5400000">
            <a:off x="-767244" y="1679160"/>
            <a:ext cx="6266729" cy="3499680"/>
          </a:xfrm>
          <a:prstGeom prst="flowChartManualInput">
            <a:avLst/>
          </a:prstGeom>
          <a:solidFill>
            <a:srgbClr val="141D2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dark, black, sitting, computer&#10;&#10;Description automatically generated" id="135" name="Google Shape;135;p18"/>
          <p:cNvPicPr preferRelativeResize="0"/>
          <p:nvPr/>
        </p:nvPicPr>
        <p:blipFill rotWithShape="1">
          <a:blip r:embed="rId4">
            <a:alphaModFix/>
          </a:blip>
          <a:srcRect b="18597" l="933" r="1837" t="48"/>
          <a:stretch/>
        </p:blipFill>
        <p:spPr>
          <a:xfrm>
            <a:off x="4417256" y="5590697"/>
            <a:ext cx="7292156" cy="881320"/>
          </a:xfrm>
          <a:prstGeom prst="rect">
            <a:avLst/>
          </a:prstGeom>
          <a:noFill/>
          <a:ln>
            <a:noFill/>
          </a:ln>
        </p:spPr>
      </p:pic>
      <p:sp>
        <p:nvSpPr>
          <p:cNvPr id="136" name="Google Shape;136;p18"/>
          <p:cNvSpPr/>
          <p:nvPr/>
        </p:nvSpPr>
        <p:spPr>
          <a:xfrm rot="5400000">
            <a:off x="-2728982" y="3352639"/>
            <a:ext cx="6266700" cy="152700"/>
          </a:xfrm>
          <a:prstGeom prst="rect">
            <a:avLst/>
          </a:prstGeom>
          <a:solidFill>
            <a:srgbClr val="EF4A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7" name="Google Shape;137;p18"/>
          <p:cNvSpPr txBox="1"/>
          <p:nvPr/>
        </p:nvSpPr>
        <p:spPr>
          <a:xfrm>
            <a:off x="1173150" y="368575"/>
            <a:ext cx="2215200" cy="522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600">
                <a:solidFill>
                  <a:srgbClr val="EF4A25"/>
                </a:solidFill>
                <a:latin typeface="Bebas Neue"/>
                <a:ea typeface="Bebas Neue"/>
                <a:cs typeface="Bebas Neue"/>
                <a:sym typeface="Bebas Neue"/>
              </a:rPr>
              <a:t>Image 4</a:t>
            </a:r>
            <a:endParaRPr sz="3600">
              <a:solidFill>
                <a:srgbClr val="EF4A25"/>
              </a:solidFill>
              <a:latin typeface="Bebas Neue"/>
              <a:ea typeface="Bebas Neue"/>
              <a:cs typeface="Bebas Neue"/>
              <a:sym typeface="Bebas Neue"/>
            </a:endParaRPr>
          </a:p>
          <a:p>
            <a:pPr indent="0" lvl="0" marL="0" rtl="0" algn="l">
              <a:spcBef>
                <a:spcPts val="0"/>
              </a:spcBef>
              <a:spcAft>
                <a:spcPts val="0"/>
              </a:spcAft>
              <a:buNone/>
            </a:pPr>
            <a:r>
              <a:t/>
            </a:r>
            <a:endParaRPr sz="1800">
              <a:solidFill>
                <a:srgbClr val="EF4A25"/>
              </a:solidFill>
              <a:latin typeface="Bebas Neue"/>
              <a:ea typeface="Bebas Neue"/>
              <a:cs typeface="Bebas Neue"/>
              <a:sym typeface="Bebas Neue"/>
            </a:endParaRPr>
          </a:p>
          <a:p>
            <a:pPr indent="0" lvl="0" marL="0" rtl="0" algn="l">
              <a:spcBef>
                <a:spcPts val="0"/>
              </a:spcBef>
              <a:spcAft>
                <a:spcPts val="0"/>
              </a:spcAft>
              <a:buNone/>
            </a:pPr>
            <a:r>
              <a:rPr lang="en-US" sz="3600">
                <a:solidFill>
                  <a:schemeClr val="lt1"/>
                </a:solidFill>
                <a:latin typeface="Bebas Neue"/>
                <a:ea typeface="Bebas Neue"/>
                <a:cs typeface="Bebas Neue"/>
                <a:sym typeface="Bebas Neue"/>
              </a:rPr>
              <a:t>See?</a:t>
            </a:r>
            <a:endParaRPr sz="3600">
              <a:solidFill>
                <a:schemeClr val="lt1"/>
              </a:solidFill>
              <a:latin typeface="Bebas Neue"/>
              <a:ea typeface="Bebas Neue"/>
              <a:cs typeface="Bebas Neue"/>
              <a:sym typeface="Bebas Neue"/>
            </a:endParaRPr>
          </a:p>
          <a:p>
            <a:pPr indent="0" lvl="0" marL="0" rtl="0" algn="l">
              <a:spcBef>
                <a:spcPts val="0"/>
              </a:spcBef>
              <a:spcAft>
                <a:spcPts val="0"/>
              </a:spcAft>
              <a:buNone/>
            </a:pPr>
            <a:r>
              <a:rPr lang="en-US" sz="2000">
                <a:solidFill>
                  <a:schemeClr val="lt1"/>
                </a:solidFill>
                <a:latin typeface="Avenir"/>
                <a:ea typeface="Avenir"/>
                <a:cs typeface="Avenir"/>
                <a:sym typeface="Avenir"/>
              </a:rPr>
              <a:t>What do you see or observe?</a:t>
            </a:r>
            <a:endParaRPr sz="2000">
              <a:solidFill>
                <a:schemeClr val="lt1"/>
              </a:solidFill>
              <a:latin typeface="Avenir"/>
              <a:ea typeface="Avenir"/>
              <a:cs typeface="Avenir"/>
              <a:sym typeface="Avenir"/>
            </a:endParaRPr>
          </a:p>
          <a:p>
            <a:pPr indent="0" lvl="0" marL="0" rtl="0" algn="l">
              <a:spcBef>
                <a:spcPts val="0"/>
              </a:spcBef>
              <a:spcAft>
                <a:spcPts val="0"/>
              </a:spcAft>
              <a:buNone/>
            </a:pPr>
            <a:r>
              <a:t/>
            </a:r>
            <a:endParaRPr sz="2000">
              <a:solidFill>
                <a:schemeClr val="lt1"/>
              </a:solidFill>
              <a:latin typeface="Avenir"/>
              <a:ea typeface="Avenir"/>
              <a:cs typeface="Avenir"/>
              <a:sym typeface="Avenir"/>
            </a:endParaRPr>
          </a:p>
          <a:p>
            <a:pPr indent="0" lvl="0" marL="0" rtl="0" algn="l">
              <a:spcBef>
                <a:spcPts val="0"/>
              </a:spcBef>
              <a:spcAft>
                <a:spcPts val="0"/>
              </a:spcAft>
              <a:buNone/>
            </a:pPr>
            <a:r>
              <a:t/>
            </a:r>
            <a:endParaRPr sz="2000">
              <a:solidFill>
                <a:schemeClr val="lt1"/>
              </a:solidFill>
              <a:latin typeface="Avenir"/>
              <a:ea typeface="Avenir"/>
              <a:cs typeface="Avenir"/>
              <a:sym typeface="Avenir"/>
            </a:endParaRPr>
          </a:p>
          <a:p>
            <a:pPr indent="0" lvl="0" marL="0" rtl="0" algn="l">
              <a:spcBef>
                <a:spcPts val="0"/>
              </a:spcBef>
              <a:spcAft>
                <a:spcPts val="0"/>
              </a:spcAft>
              <a:buNone/>
            </a:pPr>
            <a:r>
              <a:rPr lang="en-US" sz="3600">
                <a:solidFill>
                  <a:schemeClr val="lt1"/>
                </a:solidFill>
                <a:latin typeface="Bebas Neue"/>
                <a:ea typeface="Bebas Neue"/>
                <a:cs typeface="Bebas Neue"/>
                <a:sym typeface="Bebas Neue"/>
              </a:rPr>
              <a:t>Think?</a:t>
            </a:r>
            <a:endParaRPr sz="3600">
              <a:solidFill>
                <a:schemeClr val="lt1"/>
              </a:solidFill>
              <a:latin typeface="Bebas Neue"/>
              <a:ea typeface="Bebas Neue"/>
              <a:cs typeface="Bebas Neue"/>
              <a:sym typeface="Bebas Neue"/>
            </a:endParaRPr>
          </a:p>
          <a:p>
            <a:pPr indent="0" lvl="0" marL="0" rtl="0" algn="l">
              <a:spcBef>
                <a:spcPts val="0"/>
              </a:spcBef>
              <a:spcAft>
                <a:spcPts val="0"/>
              </a:spcAft>
              <a:buNone/>
            </a:pPr>
            <a:r>
              <a:rPr lang="en-US" sz="2000">
                <a:solidFill>
                  <a:schemeClr val="lt1"/>
                </a:solidFill>
                <a:latin typeface="Avenir"/>
                <a:ea typeface="Avenir"/>
                <a:cs typeface="Avenir"/>
                <a:sym typeface="Avenir"/>
              </a:rPr>
              <a:t>What inferences can you make?</a:t>
            </a:r>
            <a:endParaRPr sz="2000">
              <a:solidFill>
                <a:schemeClr val="lt1"/>
              </a:solidFill>
              <a:latin typeface="Avenir"/>
              <a:ea typeface="Avenir"/>
              <a:cs typeface="Avenir"/>
              <a:sym typeface="Avenir"/>
            </a:endParaRPr>
          </a:p>
          <a:p>
            <a:pPr indent="0" lvl="0" marL="0" rtl="0" algn="l">
              <a:spcBef>
                <a:spcPts val="0"/>
              </a:spcBef>
              <a:spcAft>
                <a:spcPts val="0"/>
              </a:spcAft>
              <a:buNone/>
            </a:pPr>
            <a:r>
              <a:t/>
            </a:r>
            <a:endParaRPr sz="2000">
              <a:solidFill>
                <a:schemeClr val="lt1"/>
              </a:solidFill>
              <a:latin typeface="Avenir"/>
              <a:ea typeface="Avenir"/>
              <a:cs typeface="Avenir"/>
              <a:sym typeface="Avenir"/>
            </a:endParaRPr>
          </a:p>
          <a:p>
            <a:pPr indent="0" lvl="0" marL="0" rtl="0" algn="l">
              <a:spcBef>
                <a:spcPts val="0"/>
              </a:spcBef>
              <a:spcAft>
                <a:spcPts val="0"/>
              </a:spcAft>
              <a:buNone/>
            </a:pPr>
            <a:r>
              <a:t/>
            </a:r>
            <a:endParaRPr sz="2000">
              <a:solidFill>
                <a:schemeClr val="lt1"/>
              </a:solidFill>
              <a:latin typeface="Avenir"/>
              <a:ea typeface="Avenir"/>
              <a:cs typeface="Avenir"/>
              <a:sym typeface="Avenir"/>
            </a:endParaRPr>
          </a:p>
          <a:p>
            <a:pPr indent="0" lvl="0" marL="0" rtl="0" algn="l">
              <a:spcBef>
                <a:spcPts val="0"/>
              </a:spcBef>
              <a:spcAft>
                <a:spcPts val="0"/>
              </a:spcAft>
              <a:buNone/>
            </a:pPr>
            <a:r>
              <a:rPr lang="en-US" sz="3600">
                <a:solidFill>
                  <a:schemeClr val="lt1"/>
                </a:solidFill>
                <a:latin typeface="Bebas Neue"/>
                <a:ea typeface="Bebas Neue"/>
                <a:cs typeface="Bebas Neue"/>
                <a:sym typeface="Bebas Neue"/>
              </a:rPr>
              <a:t>Wonder?</a:t>
            </a:r>
            <a:endParaRPr sz="3600">
              <a:solidFill>
                <a:schemeClr val="lt1"/>
              </a:solidFill>
              <a:latin typeface="Bebas Neue"/>
              <a:ea typeface="Bebas Neue"/>
              <a:cs typeface="Bebas Neue"/>
              <a:sym typeface="Bebas Neue"/>
            </a:endParaRPr>
          </a:p>
          <a:p>
            <a:pPr indent="0" lvl="0" marL="0" rtl="0" algn="l">
              <a:spcBef>
                <a:spcPts val="0"/>
              </a:spcBef>
              <a:spcAft>
                <a:spcPts val="0"/>
              </a:spcAft>
              <a:buNone/>
            </a:pPr>
            <a:r>
              <a:rPr lang="en-US" sz="2000">
                <a:solidFill>
                  <a:schemeClr val="lt1"/>
                </a:solidFill>
                <a:latin typeface="Avenir"/>
                <a:ea typeface="Avenir"/>
                <a:cs typeface="Avenir"/>
                <a:sym typeface="Avenir"/>
              </a:rPr>
              <a:t>What questions come to mind?</a:t>
            </a:r>
            <a:endParaRPr sz="2000">
              <a:solidFill>
                <a:schemeClr val="lt1"/>
              </a:solidFill>
              <a:latin typeface="Avenir"/>
              <a:ea typeface="Avenir"/>
              <a:cs typeface="Avenir"/>
              <a:sym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9"/>
          <p:cNvSpPr/>
          <p:nvPr/>
        </p:nvSpPr>
        <p:spPr>
          <a:xfrm rot="-5400000">
            <a:off x="8666611" y="3352671"/>
            <a:ext cx="6266700" cy="152700"/>
          </a:xfrm>
          <a:prstGeom prst="rect">
            <a:avLst/>
          </a:prstGeom>
          <a:solidFill>
            <a:srgbClr val="141D2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3" name="Google Shape;143;p19"/>
          <p:cNvSpPr/>
          <p:nvPr/>
        </p:nvSpPr>
        <p:spPr>
          <a:xfrm rot="-5400000">
            <a:off x="6720035" y="1679162"/>
            <a:ext cx="6266729" cy="3499680"/>
          </a:xfrm>
          <a:prstGeom prst="flowChartManualInput">
            <a:avLst/>
          </a:prstGeom>
          <a:solidFill>
            <a:srgbClr val="EF4A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dark, black, sitting, computer&#10;&#10;Description automatically generated" id="144" name="Google Shape;144;p19"/>
          <p:cNvPicPr preferRelativeResize="0"/>
          <p:nvPr/>
        </p:nvPicPr>
        <p:blipFill rotWithShape="1">
          <a:blip r:embed="rId3">
            <a:alphaModFix/>
          </a:blip>
          <a:srcRect b="18646" l="3221" r="2314" t="0"/>
          <a:stretch/>
        </p:blipFill>
        <p:spPr>
          <a:xfrm>
            <a:off x="769432" y="5704033"/>
            <a:ext cx="7206164" cy="896432"/>
          </a:xfrm>
          <a:prstGeom prst="rect">
            <a:avLst/>
          </a:prstGeom>
          <a:noFill/>
          <a:ln>
            <a:noFill/>
          </a:ln>
        </p:spPr>
      </p:pic>
      <p:sp>
        <p:nvSpPr>
          <p:cNvPr id="145" name="Google Shape;145;p19"/>
          <p:cNvSpPr txBox="1"/>
          <p:nvPr/>
        </p:nvSpPr>
        <p:spPr>
          <a:xfrm>
            <a:off x="769425" y="3104775"/>
            <a:ext cx="7079700" cy="183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0">
                <a:solidFill>
                  <a:srgbClr val="141D28"/>
                </a:solidFill>
                <a:latin typeface="Bebas Neue"/>
                <a:ea typeface="Bebas Neue"/>
                <a:cs typeface="Bebas Neue"/>
                <a:sym typeface="Bebas Neue"/>
              </a:rPr>
              <a:t>QUESTIONS?</a:t>
            </a:r>
            <a:endParaRPr b="1" sz="7600">
              <a:solidFill>
                <a:srgbClr val="141D28"/>
              </a:solidFill>
              <a:latin typeface="Avenir"/>
              <a:ea typeface="Avenir"/>
              <a:cs typeface="Avenir"/>
              <a:sym typeface="Aveni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descr="A picture containing dark, black, sitting, computer&#10;&#10;Description automatically generated" id="150" name="Google Shape;150;p20"/>
          <p:cNvPicPr preferRelativeResize="0"/>
          <p:nvPr/>
        </p:nvPicPr>
        <p:blipFill rotWithShape="1">
          <a:blip r:embed="rId3">
            <a:alphaModFix/>
          </a:blip>
          <a:srcRect b="18646" l="3227" r="31168" t="0"/>
          <a:stretch/>
        </p:blipFill>
        <p:spPr>
          <a:xfrm>
            <a:off x="171904" y="5740774"/>
            <a:ext cx="4920165" cy="881320"/>
          </a:xfrm>
          <a:prstGeom prst="rect">
            <a:avLst/>
          </a:prstGeom>
          <a:noFill/>
          <a:ln>
            <a:noFill/>
          </a:ln>
        </p:spPr>
      </p:pic>
      <p:pic>
        <p:nvPicPr>
          <p:cNvPr id="151" name="Google Shape;151;p20" title="migrantfamily2.jpg"/>
          <p:cNvPicPr preferRelativeResize="0"/>
          <p:nvPr/>
        </p:nvPicPr>
        <p:blipFill rotWithShape="1">
          <a:blip r:embed="rId4">
            <a:alphaModFix/>
          </a:blip>
          <a:srcRect b="2840" l="1941" r="0" t="2793"/>
          <a:stretch/>
        </p:blipFill>
        <p:spPr>
          <a:xfrm>
            <a:off x="2759587" y="235900"/>
            <a:ext cx="8460111" cy="6289453"/>
          </a:xfrm>
          <a:prstGeom prst="rect">
            <a:avLst/>
          </a:prstGeom>
          <a:noFill/>
          <a:ln>
            <a:noFill/>
          </a:ln>
          <a:effectLst>
            <a:outerShdw blurRad="57150" rotWithShape="0" algn="bl" dir="5400000" dist="19050">
              <a:srgbClr val="000000">
                <a:alpha val="50000"/>
              </a:srgbClr>
            </a:outerShdw>
          </a:effectLst>
        </p:spPr>
      </p:pic>
      <p:sp>
        <p:nvSpPr>
          <p:cNvPr id="152" name="Google Shape;152;p20"/>
          <p:cNvSpPr/>
          <p:nvPr/>
        </p:nvSpPr>
        <p:spPr>
          <a:xfrm rot="5400000">
            <a:off x="8340000" y="3349500"/>
            <a:ext cx="6393300" cy="159000"/>
          </a:xfrm>
          <a:prstGeom prst="rect">
            <a:avLst/>
          </a:prstGeom>
          <a:solidFill>
            <a:srgbClr val="EF4A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3" name="Google Shape;153;p20"/>
          <p:cNvSpPr txBox="1"/>
          <p:nvPr/>
        </p:nvSpPr>
        <p:spPr>
          <a:xfrm>
            <a:off x="60850" y="235900"/>
            <a:ext cx="2472600" cy="323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000">
                <a:solidFill>
                  <a:schemeClr val="dk1"/>
                </a:solidFill>
                <a:latin typeface="Bebas Neue"/>
                <a:ea typeface="Bebas Neue"/>
                <a:cs typeface="Bebas Neue"/>
                <a:sym typeface="Bebas Neue"/>
              </a:rPr>
              <a:t>The Full Picture</a:t>
            </a:r>
            <a:endParaRPr b="1" sz="3600">
              <a:solidFill>
                <a:schemeClr val="dk1"/>
              </a:solidFill>
              <a:latin typeface="Avenir"/>
              <a:ea typeface="Avenir"/>
              <a:cs typeface="Avenir"/>
              <a:sym typeface="Aveni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1"/>
          <p:cNvSpPr/>
          <p:nvPr/>
        </p:nvSpPr>
        <p:spPr>
          <a:xfrm rot="5400000">
            <a:off x="-1024824" y="1679160"/>
            <a:ext cx="6266729" cy="3499680"/>
          </a:xfrm>
          <a:prstGeom prst="flowChartManualInput">
            <a:avLst/>
          </a:prstGeom>
          <a:solidFill>
            <a:srgbClr val="141D2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59" name="Google Shape;159;p21" title="migrantfamily3.jpg"/>
          <p:cNvPicPr preferRelativeResize="0"/>
          <p:nvPr>
            <p:ph idx="2" type="pic"/>
          </p:nvPr>
        </p:nvPicPr>
        <p:blipFill rotWithShape="1">
          <a:blip r:embed="rId3">
            <a:alphaModFix/>
          </a:blip>
          <a:srcRect b="2695" l="0" r="0" t="0"/>
          <a:stretch/>
        </p:blipFill>
        <p:spPr>
          <a:xfrm>
            <a:off x="686525" y="1896812"/>
            <a:ext cx="5840399" cy="4339824"/>
          </a:xfrm>
          <a:prstGeom prst="rect">
            <a:avLst/>
          </a:prstGeom>
          <a:noFill/>
          <a:ln>
            <a:noFill/>
          </a:ln>
          <a:effectLst>
            <a:outerShdw blurRad="57150" rotWithShape="0" algn="bl" dir="5400000" dist="19050">
              <a:srgbClr val="000000">
                <a:alpha val="50000"/>
              </a:srgbClr>
            </a:outerShdw>
          </a:effectLst>
        </p:spPr>
      </p:pic>
      <p:pic>
        <p:nvPicPr>
          <p:cNvPr id="160" name="Google Shape;160;p21" title="migrantfamily.jpg"/>
          <p:cNvPicPr preferRelativeResize="0"/>
          <p:nvPr/>
        </p:nvPicPr>
        <p:blipFill rotWithShape="1">
          <a:blip r:embed="rId4">
            <a:alphaModFix/>
          </a:blip>
          <a:srcRect b="0" l="0" r="0" t="0"/>
          <a:stretch/>
        </p:blipFill>
        <p:spPr>
          <a:xfrm>
            <a:off x="7090375" y="295625"/>
            <a:ext cx="4271775" cy="3299850"/>
          </a:xfrm>
          <a:prstGeom prst="rect">
            <a:avLst/>
          </a:prstGeom>
          <a:noFill/>
          <a:ln>
            <a:noFill/>
          </a:ln>
          <a:effectLst>
            <a:outerShdw blurRad="57150" rotWithShape="0" algn="bl" dir="5400000" dist="19050">
              <a:srgbClr val="000000">
                <a:alpha val="50000"/>
              </a:srgbClr>
            </a:outerShdw>
          </a:effectLst>
        </p:spPr>
      </p:pic>
      <p:pic>
        <p:nvPicPr>
          <p:cNvPr id="161" name="Google Shape;161;p21" title="migrantfamily4.jpg"/>
          <p:cNvPicPr preferRelativeResize="0"/>
          <p:nvPr/>
        </p:nvPicPr>
        <p:blipFill rotWithShape="1">
          <a:blip r:embed="rId5">
            <a:alphaModFix/>
          </a:blip>
          <a:srcRect b="129" l="0" r="0" t="129"/>
          <a:stretch/>
        </p:blipFill>
        <p:spPr>
          <a:xfrm>
            <a:off x="7526412" y="3985975"/>
            <a:ext cx="3399700" cy="2576400"/>
          </a:xfrm>
          <a:prstGeom prst="rect">
            <a:avLst/>
          </a:prstGeom>
          <a:noFill/>
          <a:ln>
            <a:noFill/>
          </a:ln>
          <a:effectLst>
            <a:outerShdw blurRad="57150" rotWithShape="0" algn="bl" dir="5400000" dist="19050">
              <a:srgbClr val="000000">
                <a:alpha val="50000"/>
              </a:srgbClr>
            </a:outerShdw>
          </a:effectLst>
        </p:spPr>
      </p:pic>
      <p:sp>
        <p:nvSpPr>
          <p:cNvPr id="162" name="Google Shape;162;p21"/>
          <p:cNvSpPr txBox="1"/>
          <p:nvPr/>
        </p:nvSpPr>
        <p:spPr>
          <a:xfrm>
            <a:off x="640500" y="295625"/>
            <a:ext cx="6543900" cy="13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000">
                <a:solidFill>
                  <a:srgbClr val="EF4A25"/>
                </a:solidFill>
                <a:latin typeface="Bebas Neue"/>
                <a:ea typeface="Bebas Neue"/>
                <a:cs typeface="Bebas Neue"/>
                <a:sym typeface="Bebas Neue"/>
              </a:rPr>
              <a:t>Another </a:t>
            </a:r>
            <a:r>
              <a:rPr lang="en-US" sz="7000">
                <a:solidFill>
                  <a:srgbClr val="141D28"/>
                </a:solidFill>
                <a:latin typeface="Bebas Neue"/>
                <a:ea typeface="Bebas Neue"/>
                <a:cs typeface="Bebas Neue"/>
                <a:sym typeface="Bebas Neue"/>
              </a:rPr>
              <a:t>Perspective</a:t>
            </a:r>
            <a:endParaRPr b="1" sz="3600">
              <a:solidFill>
                <a:srgbClr val="141D28"/>
              </a:solidFill>
              <a:latin typeface="Avenir"/>
              <a:ea typeface="Avenir"/>
              <a:cs typeface="Avenir"/>
              <a:sym typeface="Aveni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FCDCD5"/>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